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78"/>
  </p:notesMasterIdLst>
  <p:sldIdLst>
    <p:sldId id="256" r:id="rId2"/>
    <p:sldId id="419" r:id="rId3"/>
    <p:sldId id="257" r:id="rId4"/>
    <p:sldId id="421" r:id="rId5"/>
    <p:sldId id="267" r:id="rId6"/>
    <p:sldId id="258" r:id="rId7"/>
    <p:sldId id="285" r:id="rId8"/>
    <p:sldId id="286" r:id="rId9"/>
    <p:sldId id="287" r:id="rId10"/>
    <p:sldId id="289" r:id="rId11"/>
    <p:sldId id="290" r:id="rId12"/>
    <p:sldId id="288" r:id="rId13"/>
    <p:sldId id="291" r:id="rId14"/>
    <p:sldId id="302" r:id="rId15"/>
    <p:sldId id="292" r:id="rId16"/>
    <p:sldId id="293" r:id="rId17"/>
    <p:sldId id="294" r:id="rId18"/>
    <p:sldId id="299" r:id="rId19"/>
    <p:sldId id="295" r:id="rId20"/>
    <p:sldId id="296" r:id="rId21"/>
    <p:sldId id="322" r:id="rId22"/>
    <p:sldId id="323" r:id="rId23"/>
    <p:sldId id="324" r:id="rId24"/>
    <p:sldId id="297" r:id="rId25"/>
    <p:sldId id="298" r:id="rId26"/>
    <p:sldId id="301" r:id="rId27"/>
    <p:sldId id="300" r:id="rId28"/>
    <p:sldId id="422" r:id="rId29"/>
    <p:sldId id="423" r:id="rId30"/>
    <p:sldId id="303" r:id="rId31"/>
    <p:sldId id="304" r:id="rId32"/>
    <p:sldId id="305" r:id="rId33"/>
    <p:sldId id="306" r:id="rId34"/>
    <p:sldId id="307" r:id="rId35"/>
    <p:sldId id="309" r:id="rId36"/>
    <p:sldId id="308" r:id="rId37"/>
    <p:sldId id="311" r:id="rId38"/>
    <p:sldId id="312" r:id="rId39"/>
    <p:sldId id="314" r:id="rId40"/>
    <p:sldId id="315" r:id="rId41"/>
    <p:sldId id="321" r:id="rId42"/>
    <p:sldId id="325" r:id="rId43"/>
    <p:sldId id="326" r:id="rId44"/>
    <p:sldId id="327" r:id="rId45"/>
    <p:sldId id="328" r:id="rId46"/>
    <p:sldId id="330" r:id="rId47"/>
    <p:sldId id="331" r:id="rId48"/>
    <p:sldId id="332" r:id="rId49"/>
    <p:sldId id="334" r:id="rId50"/>
    <p:sldId id="335" r:id="rId51"/>
    <p:sldId id="336" r:id="rId52"/>
    <p:sldId id="337" r:id="rId53"/>
    <p:sldId id="338" r:id="rId54"/>
    <p:sldId id="424" r:id="rId55"/>
    <p:sldId id="339" r:id="rId56"/>
    <p:sldId id="427" r:id="rId57"/>
    <p:sldId id="340" r:id="rId58"/>
    <p:sldId id="341" r:id="rId59"/>
    <p:sldId id="342" r:id="rId60"/>
    <p:sldId id="343" r:id="rId61"/>
    <p:sldId id="425" r:id="rId62"/>
    <p:sldId id="426" r:id="rId63"/>
    <p:sldId id="355" r:id="rId64"/>
    <p:sldId id="356" r:id="rId65"/>
    <p:sldId id="357" r:id="rId66"/>
    <p:sldId id="344" r:id="rId67"/>
    <p:sldId id="346" r:id="rId68"/>
    <p:sldId id="347" r:id="rId69"/>
    <p:sldId id="348" r:id="rId70"/>
    <p:sldId id="349" r:id="rId71"/>
    <p:sldId id="350" r:id="rId72"/>
    <p:sldId id="351" r:id="rId73"/>
    <p:sldId id="352" r:id="rId74"/>
    <p:sldId id="353" r:id="rId75"/>
    <p:sldId id="354" r:id="rId76"/>
    <p:sldId id="345" r:id="rId77"/>
  </p:sldIdLst>
  <p:sldSz cx="12192000" cy="6858000"/>
  <p:notesSz cx="6858000" cy="9144000"/>
  <p:embeddedFontLst>
    <p:embeddedFont>
      <p:font typeface="LM Roman 10" panose="00000500000000000000" pitchFamily="50" charset="0"/>
      <p:regular r:id="rId79"/>
      <p:bold r:id="rId80"/>
      <p:italic r:id="rId81"/>
      <p:boldItalic r:id="rId8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3EB6"/>
    <a:srgbClr val="2C2C2C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3" autoAdjust="0"/>
    <p:restoredTop sz="81477" autoAdjust="0"/>
  </p:normalViewPr>
  <p:slideViewPr>
    <p:cSldViewPr snapToGrid="0">
      <p:cViewPr varScale="1">
        <p:scale>
          <a:sx n="111" d="100"/>
          <a:sy n="111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4-07-20T03:27:35.5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17533 9384 0,'-18'35'46,"36"106"-14,17-88-32,36-35 15,-36-1-15,0 1 0,1-18 16,-19 0-16,54 18 16,-36-1-16,-17-17 0,35 0 15,-36 0-15,1 0 0,0 0 0,17 0 16,0 0-16,-17 0 15,52-53 1,-52 53-16,17-35 16,-17 18-1,17 17-15,-17-18 16,70-35 15,-35 35-31,-35 1 16,-1-1-1,36-17 17,-35 0-32,-1 35 15,1-18 1,-18 0 0,0 1-1,0-1-15,0-105 31,0 87-15,-18 1 0,1 0-16,-1 35 0,1-18 15,-142-105 17,-18 34-1,142 89-31,0 0 0,0 0 0,-18 0 15,17 0-15,19 0 0,-1 0 16,0 0-16,-70 53 16,-53 35-1,88 1-15,36-36 0,-19 0 16,1-1-16,17-16 0,-17 17 0,35-18 16,-18 18-16,1-18 0,-1 0 0,18 1 15,0-1-15,0 0 0,0 0 0,0 36 16,18-36-16,123 71 15,53 0 1,-53-53-16,706 88 16,-671-141-1,-123 0-15,-18-35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EC5CF-4FBB-45AD-9D6C-D1531860BC5D}" type="datetimeFigureOut">
              <a:rPr lang="en-ID" smtClean="0"/>
              <a:t>30/08/2024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14E40-8234-47F0-A683-9329990CE46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6397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sebagai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contoh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biasanya</a:t>
            </a:r>
            <a:r>
              <a:rPr lang="en-US" sz="1200" dirty="0">
                <a:latin typeface="LM Roman 10" panose="00000500000000000000" pitchFamily="50" charset="0"/>
              </a:rPr>
              <a:t> Ibu </a:t>
            </a:r>
            <a:r>
              <a:rPr lang="en-US" sz="1200" dirty="0" err="1">
                <a:latin typeface="LM Roman 10" panose="00000500000000000000" pitchFamily="50" charset="0"/>
              </a:rPr>
              <a:t>memilih</a:t>
            </a:r>
            <a:r>
              <a:rPr lang="en-US" sz="1200" dirty="0">
                <a:latin typeface="LM Roman 10" panose="00000500000000000000" pitchFamily="50" charset="0"/>
              </a:rPr>
              <a:t> Bahasa </a:t>
            </a:r>
            <a:r>
              <a:rPr lang="en-US" sz="1200" dirty="0" err="1">
                <a:latin typeface="LM Roman 10" panose="00000500000000000000" pitchFamily="50" charset="0"/>
              </a:rPr>
              <a:t>Lembut</a:t>
            </a:r>
            <a:r>
              <a:rPr lang="en-US" sz="1200" dirty="0">
                <a:latin typeface="LM Roman 10" panose="00000500000000000000" pitchFamily="50" charset="0"/>
              </a:rPr>
              <a:t> / </a:t>
            </a:r>
            <a:r>
              <a:rPr lang="en-US" sz="1200" dirty="0" err="1">
                <a:latin typeface="LM Roman 10" panose="00000500000000000000" pitchFamily="50" charset="0"/>
              </a:rPr>
              <a:t>Tegas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dalam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menugaskan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anaknya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untuk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melakukan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suatu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pekerjaan</a:t>
            </a:r>
            <a:r>
              <a:rPr lang="en-US" sz="1200" dirty="0">
                <a:latin typeface="LM Roman 10" panose="00000500000000000000" pitchFamily="50" charset="0"/>
              </a:rPr>
              <a:t>.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untuk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anak</a:t>
            </a:r>
            <a:r>
              <a:rPr lang="en-US" sz="1200" dirty="0">
                <a:latin typeface="LM Roman 10" panose="00000500000000000000" pitchFamily="50" charset="0"/>
              </a:rPr>
              <a:t> yang </a:t>
            </a:r>
            <a:r>
              <a:rPr lang="en-US" sz="1200" dirty="0" err="1">
                <a:latin typeface="LM Roman 10" panose="00000500000000000000" pitchFamily="50" charset="0"/>
              </a:rPr>
              <a:t>keren</a:t>
            </a:r>
            <a:r>
              <a:rPr lang="en-US" sz="1200" dirty="0">
                <a:latin typeface="LM Roman 10" panose="00000500000000000000" pitchFamily="50" charset="0"/>
              </a:rPr>
              <a:t> dan </a:t>
            </a:r>
            <a:r>
              <a:rPr lang="en-US" sz="1200" dirty="0" err="1">
                <a:latin typeface="LM Roman 10" panose="00000500000000000000" pitchFamily="50" charset="0"/>
              </a:rPr>
              <a:t>cerdas</a:t>
            </a:r>
            <a:r>
              <a:rPr lang="en-US" sz="1200" dirty="0">
                <a:latin typeface="LM Roman 10" panose="00000500000000000000" pitchFamily="50" charset="0"/>
              </a:rPr>
              <a:t>.</a:t>
            </a:r>
            <a:br>
              <a:rPr lang="en-US" sz="1200" dirty="0">
                <a:latin typeface="LM Roman 10" panose="00000500000000000000" pitchFamily="50" charset="0"/>
              </a:rPr>
            </a:br>
            <a:r>
              <a:rPr lang="en-US" sz="1200" dirty="0">
                <a:latin typeface="LM Roman 10" panose="00000500000000000000" pitchFamily="50" charset="0"/>
              </a:rPr>
              <a:t>Compiler </a:t>
            </a:r>
            <a:r>
              <a:rPr lang="en-US" sz="1200" dirty="0" err="1">
                <a:latin typeface="LM Roman 10" panose="00000500000000000000" pitchFamily="50" charset="0"/>
              </a:rPr>
              <a:t>Manusia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misalnya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adalah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Otak</a:t>
            </a:r>
            <a:r>
              <a:rPr lang="en-US" sz="1200" dirty="0">
                <a:latin typeface="LM Roman 10" panose="00000500000000000000" pitchFamily="50" charset="0"/>
              </a:rPr>
              <a:t> (</a:t>
            </a:r>
            <a:r>
              <a:rPr lang="en-US" sz="1200" dirty="0" err="1">
                <a:latin typeface="LM Roman 10" panose="00000500000000000000" pitchFamily="50" charset="0"/>
              </a:rPr>
              <a:t>Kalau</a:t>
            </a:r>
            <a:r>
              <a:rPr lang="en-US" sz="1200" dirty="0">
                <a:latin typeface="LM Roman 10" panose="00000500000000000000" pitchFamily="50" charset="0"/>
              </a:rPr>
              <a:t> Punya)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46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1253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3355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7684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841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6926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302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4731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1217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776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010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sebagai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contoh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biasanya</a:t>
            </a:r>
            <a:r>
              <a:rPr lang="en-US" sz="1200" dirty="0">
                <a:latin typeface="LM Roman 10" panose="00000500000000000000" pitchFamily="50" charset="0"/>
              </a:rPr>
              <a:t> Ibu </a:t>
            </a:r>
            <a:r>
              <a:rPr lang="en-US" sz="1200" dirty="0" err="1">
                <a:latin typeface="LM Roman 10" panose="00000500000000000000" pitchFamily="50" charset="0"/>
              </a:rPr>
              <a:t>memilih</a:t>
            </a:r>
            <a:r>
              <a:rPr lang="en-US" sz="1200" dirty="0">
                <a:latin typeface="LM Roman 10" panose="00000500000000000000" pitchFamily="50" charset="0"/>
              </a:rPr>
              <a:t> Bahasa </a:t>
            </a:r>
            <a:r>
              <a:rPr lang="en-US" sz="1200" dirty="0" err="1">
                <a:latin typeface="LM Roman 10" panose="00000500000000000000" pitchFamily="50" charset="0"/>
              </a:rPr>
              <a:t>Lembut</a:t>
            </a:r>
            <a:r>
              <a:rPr lang="en-US" sz="1200" dirty="0">
                <a:latin typeface="LM Roman 10" panose="00000500000000000000" pitchFamily="50" charset="0"/>
              </a:rPr>
              <a:t> / </a:t>
            </a:r>
            <a:r>
              <a:rPr lang="en-US" sz="1200" dirty="0" err="1">
                <a:latin typeface="LM Roman 10" panose="00000500000000000000" pitchFamily="50" charset="0"/>
              </a:rPr>
              <a:t>Tegas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dalam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menugaskan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anaknya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untuk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melakukan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suatu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pekerjaan</a:t>
            </a:r>
            <a:r>
              <a:rPr lang="en-US" sz="1200" dirty="0">
                <a:latin typeface="LM Roman 10" panose="00000500000000000000" pitchFamily="50" charset="0"/>
              </a:rPr>
              <a:t>.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untuk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anak</a:t>
            </a:r>
            <a:r>
              <a:rPr lang="en-US" sz="1200" dirty="0">
                <a:latin typeface="LM Roman 10" panose="00000500000000000000" pitchFamily="50" charset="0"/>
              </a:rPr>
              <a:t> yang </a:t>
            </a:r>
            <a:r>
              <a:rPr lang="en-US" sz="1200" dirty="0" err="1">
                <a:latin typeface="LM Roman 10" panose="00000500000000000000" pitchFamily="50" charset="0"/>
              </a:rPr>
              <a:t>keren</a:t>
            </a:r>
            <a:r>
              <a:rPr lang="en-US" sz="1200" dirty="0">
                <a:latin typeface="LM Roman 10" panose="00000500000000000000" pitchFamily="50" charset="0"/>
              </a:rPr>
              <a:t> dan </a:t>
            </a:r>
            <a:r>
              <a:rPr lang="en-US" sz="1200" dirty="0" err="1">
                <a:latin typeface="LM Roman 10" panose="00000500000000000000" pitchFamily="50" charset="0"/>
              </a:rPr>
              <a:t>cerdas</a:t>
            </a:r>
            <a:r>
              <a:rPr lang="en-US" sz="1200" dirty="0">
                <a:latin typeface="LM Roman 10" panose="00000500000000000000" pitchFamily="50" charset="0"/>
              </a:rPr>
              <a:t>.</a:t>
            </a:r>
            <a:br>
              <a:rPr lang="en-US" sz="1200" dirty="0">
                <a:latin typeface="LM Roman 10" panose="00000500000000000000" pitchFamily="50" charset="0"/>
              </a:rPr>
            </a:br>
            <a:r>
              <a:rPr lang="en-US" sz="1200" dirty="0">
                <a:latin typeface="LM Roman 10" panose="00000500000000000000" pitchFamily="50" charset="0"/>
              </a:rPr>
              <a:t>Compiler </a:t>
            </a:r>
            <a:r>
              <a:rPr lang="en-US" sz="1200" dirty="0" err="1">
                <a:latin typeface="LM Roman 10" panose="00000500000000000000" pitchFamily="50" charset="0"/>
              </a:rPr>
              <a:t>Manusia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misalnya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adalah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Otak</a:t>
            </a:r>
            <a:r>
              <a:rPr lang="en-US" sz="1200" dirty="0">
                <a:latin typeface="LM Roman 10" panose="00000500000000000000" pitchFamily="50" charset="0"/>
              </a:rPr>
              <a:t> (</a:t>
            </a:r>
            <a:r>
              <a:rPr lang="en-US" sz="1200" dirty="0" err="1">
                <a:latin typeface="LM Roman 10" panose="00000500000000000000" pitchFamily="50" charset="0"/>
              </a:rPr>
              <a:t>Kalau</a:t>
            </a:r>
            <a:r>
              <a:rPr lang="en-US" sz="1200" dirty="0">
                <a:latin typeface="LM Roman 10" panose="00000500000000000000" pitchFamily="50" charset="0"/>
              </a:rPr>
              <a:t> Punya)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0228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0844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Buat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makan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ayam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goreang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kita</a:t>
            </a:r>
            <a:r>
              <a:rPr lang="en-US" sz="1200" dirty="0">
                <a:latin typeface="LM Roman 10" panose="00000500000000000000" pitchFamily="50" charset="0"/>
              </a:rPr>
              <a:t> gak </a:t>
            </a:r>
            <a:r>
              <a:rPr lang="en-US" sz="1200" dirty="0" err="1">
                <a:latin typeface="LM Roman 10" panose="00000500000000000000" pitchFamily="50" charset="0"/>
              </a:rPr>
              <a:t>perlu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masak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lagi</a:t>
            </a:r>
            <a:r>
              <a:rPr lang="en-US" sz="1200" dirty="0">
                <a:latin typeface="LM Roman 10" panose="00000500000000000000" pitchFamily="50" charset="0"/>
              </a:rPr>
              <a:t>, </a:t>
            </a:r>
            <a:r>
              <a:rPr lang="en-US" sz="1200" dirty="0" err="1">
                <a:latin typeface="LM Roman 10" panose="00000500000000000000" pitchFamily="50" charset="0"/>
              </a:rPr>
              <a:t>biar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wartegbahari</a:t>
            </a:r>
            <a:r>
              <a:rPr lang="en-US" sz="1200" dirty="0">
                <a:latin typeface="LM Roman 10" panose="00000500000000000000" pitchFamily="50" charset="0"/>
              </a:rPr>
              <a:t> yang cooking (let him cook) </a:t>
            </a:r>
            <a:r>
              <a:rPr lang="en-US" sz="1200" dirty="0" err="1">
                <a:latin typeface="LM Roman 10" panose="00000500000000000000" pitchFamily="50" charset="0"/>
              </a:rPr>
              <a:t>kita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cuman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makan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ayam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gorengnya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doang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2040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42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969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43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2334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44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27763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45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8394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47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0564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48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2868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49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9609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50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42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sebagai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contoh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biasanya</a:t>
            </a:r>
            <a:r>
              <a:rPr lang="en-US" sz="1200" dirty="0">
                <a:latin typeface="LM Roman 10" panose="00000500000000000000" pitchFamily="50" charset="0"/>
              </a:rPr>
              <a:t> Ibu </a:t>
            </a:r>
            <a:r>
              <a:rPr lang="en-US" sz="1200" dirty="0" err="1">
                <a:latin typeface="LM Roman 10" panose="00000500000000000000" pitchFamily="50" charset="0"/>
              </a:rPr>
              <a:t>memilih</a:t>
            </a:r>
            <a:r>
              <a:rPr lang="en-US" sz="1200" dirty="0">
                <a:latin typeface="LM Roman 10" panose="00000500000000000000" pitchFamily="50" charset="0"/>
              </a:rPr>
              <a:t> Bahasa </a:t>
            </a:r>
            <a:r>
              <a:rPr lang="en-US" sz="1200" dirty="0" err="1">
                <a:latin typeface="LM Roman 10" panose="00000500000000000000" pitchFamily="50" charset="0"/>
              </a:rPr>
              <a:t>Lembut</a:t>
            </a:r>
            <a:r>
              <a:rPr lang="en-US" sz="1200" dirty="0">
                <a:latin typeface="LM Roman 10" panose="00000500000000000000" pitchFamily="50" charset="0"/>
              </a:rPr>
              <a:t> / </a:t>
            </a:r>
            <a:r>
              <a:rPr lang="en-US" sz="1200" dirty="0" err="1">
                <a:latin typeface="LM Roman 10" panose="00000500000000000000" pitchFamily="50" charset="0"/>
              </a:rPr>
              <a:t>Tegas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dalam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menugaskan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anaknya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untuk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melakukan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suatu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pekerjaan</a:t>
            </a:r>
            <a:r>
              <a:rPr lang="en-US" sz="1200" dirty="0">
                <a:latin typeface="LM Roman 10" panose="00000500000000000000" pitchFamily="50" charset="0"/>
              </a:rPr>
              <a:t>.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untuk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anak</a:t>
            </a:r>
            <a:r>
              <a:rPr lang="en-US" sz="1200" dirty="0">
                <a:latin typeface="LM Roman 10" panose="00000500000000000000" pitchFamily="50" charset="0"/>
              </a:rPr>
              <a:t> yang </a:t>
            </a:r>
            <a:r>
              <a:rPr lang="en-US" sz="1200" dirty="0" err="1">
                <a:latin typeface="LM Roman 10" panose="00000500000000000000" pitchFamily="50" charset="0"/>
              </a:rPr>
              <a:t>keren</a:t>
            </a:r>
            <a:r>
              <a:rPr lang="en-US" sz="1200" dirty="0">
                <a:latin typeface="LM Roman 10" panose="00000500000000000000" pitchFamily="50" charset="0"/>
              </a:rPr>
              <a:t> dan </a:t>
            </a:r>
            <a:r>
              <a:rPr lang="en-US" sz="1200" dirty="0" err="1">
                <a:latin typeface="LM Roman 10" panose="00000500000000000000" pitchFamily="50" charset="0"/>
              </a:rPr>
              <a:t>cerdas</a:t>
            </a:r>
            <a:r>
              <a:rPr lang="en-US" sz="1200" dirty="0">
                <a:latin typeface="LM Roman 10" panose="00000500000000000000" pitchFamily="50" charset="0"/>
              </a:rPr>
              <a:t>.</a:t>
            </a:r>
            <a:br>
              <a:rPr lang="en-US" sz="1200" dirty="0">
                <a:latin typeface="LM Roman 10" panose="00000500000000000000" pitchFamily="50" charset="0"/>
              </a:rPr>
            </a:br>
            <a:r>
              <a:rPr lang="en-US" sz="1200" dirty="0">
                <a:latin typeface="LM Roman 10" panose="00000500000000000000" pitchFamily="50" charset="0"/>
              </a:rPr>
              <a:t>Compiler </a:t>
            </a:r>
            <a:r>
              <a:rPr lang="en-US" sz="1200" dirty="0" err="1">
                <a:latin typeface="LM Roman 10" panose="00000500000000000000" pitchFamily="50" charset="0"/>
              </a:rPr>
              <a:t>Manusia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misalnya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adalah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Otak</a:t>
            </a:r>
            <a:r>
              <a:rPr lang="en-US" sz="1200" dirty="0">
                <a:latin typeface="LM Roman 10" panose="00000500000000000000" pitchFamily="50" charset="0"/>
              </a:rPr>
              <a:t> (</a:t>
            </a:r>
            <a:r>
              <a:rPr lang="en-US" sz="1200" dirty="0" err="1">
                <a:latin typeface="LM Roman 10" panose="00000500000000000000" pitchFamily="50" charset="0"/>
              </a:rPr>
              <a:t>Kalau</a:t>
            </a:r>
            <a:r>
              <a:rPr lang="en-US" sz="1200" dirty="0">
                <a:latin typeface="LM Roman 10" panose="00000500000000000000" pitchFamily="50" charset="0"/>
              </a:rPr>
              <a:t> Punya)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4264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51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0880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52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05467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53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91399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54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15788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55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28136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56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32730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57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48924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58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8667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59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85482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60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2996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32373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61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6473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62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71269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63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8486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64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25497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65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88352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66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36381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68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55082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69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57626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70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82790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71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8768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48848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72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02450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73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71980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74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23266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75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42056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76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9643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0721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13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sebagai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contoh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biasanya</a:t>
            </a:r>
            <a:r>
              <a:rPr lang="en-US" sz="1200" dirty="0">
                <a:latin typeface="LM Roman 10" panose="00000500000000000000" pitchFamily="50" charset="0"/>
              </a:rPr>
              <a:t> Ibu </a:t>
            </a:r>
            <a:r>
              <a:rPr lang="en-US" sz="1200" dirty="0" err="1">
                <a:latin typeface="LM Roman 10" panose="00000500000000000000" pitchFamily="50" charset="0"/>
              </a:rPr>
              <a:t>memilih</a:t>
            </a:r>
            <a:r>
              <a:rPr lang="en-US" sz="1200" dirty="0">
                <a:latin typeface="LM Roman 10" panose="00000500000000000000" pitchFamily="50" charset="0"/>
              </a:rPr>
              <a:t> Bahasa </a:t>
            </a:r>
            <a:r>
              <a:rPr lang="en-US" sz="1200" dirty="0" err="1">
                <a:latin typeface="LM Roman 10" panose="00000500000000000000" pitchFamily="50" charset="0"/>
              </a:rPr>
              <a:t>Lembut</a:t>
            </a:r>
            <a:r>
              <a:rPr lang="en-US" sz="1200" dirty="0">
                <a:latin typeface="LM Roman 10" panose="00000500000000000000" pitchFamily="50" charset="0"/>
              </a:rPr>
              <a:t> / </a:t>
            </a:r>
            <a:r>
              <a:rPr lang="en-US" sz="1200" dirty="0" err="1">
                <a:latin typeface="LM Roman 10" panose="00000500000000000000" pitchFamily="50" charset="0"/>
              </a:rPr>
              <a:t>Tegas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dalam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menugaskan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anaknya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untuk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melakukan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suatu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pekerjaan</a:t>
            </a:r>
            <a:r>
              <a:rPr lang="en-US" sz="1200" dirty="0">
                <a:latin typeface="LM Roman 10" panose="00000500000000000000" pitchFamily="50" charset="0"/>
              </a:rPr>
              <a:t>.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untuk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anak</a:t>
            </a:r>
            <a:r>
              <a:rPr lang="en-US" sz="1200" dirty="0">
                <a:latin typeface="LM Roman 10" panose="00000500000000000000" pitchFamily="50" charset="0"/>
              </a:rPr>
              <a:t> yang </a:t>
            </a:r>
            <a:r>
              <a:rPr lang="en-US" sz="1200" dirty="0" err="1">
                <a:latin typeface="LM Roman 10" panose="00000500000000000000" pitchFamily="50" charset="0"/>
              </a:rPr>
              <a:t>keren</a:t>
            </a:r>
            <a:r>
              <a:rPr lang="en-US" sz="1200" dirty="0">
                <a:latin typeface="LM Roman 10" panose="00000500000000000000" pitchFamily="50" charset="0"/>
              </a:rPr>
              <a:t> dan </a:t>
            </a:r>
            <a:r>
              <a:rPr lang="en-US" sz="1200" dirty="0" err="1">
                <a:latin typeface="LM Roman 10" panose="00000500000000000000" pitchFamily="50" charset="0"/>
              </a:rPr>
              <a:t>cerdas</a:t>
            </a:r>
            <a:r>
              <a:rPr lang="en-US" sz="1200" dirty="0">
                <a:latin typeface="LM Roman 10" panose="00000500000000000000" pitchFamily="50" charset="0"/>
              </a:rPr>
              <a:t>.</a:t>
            </a:r>
            <a:br>
              <a:rPr lang="en-US" sz="1200" dirty="0">
                <a:latin typeface="LM Roman 10" panose="00000500000000000000" pitchFamily="50" charset="0"/>
              </a:rPr>
            </a:br>
            <a:r>
              <a:rPr lang="en-US" sz="1200" dirty="0">
                <a:latin typeface="LM Roman 10" panose="00000500000000000000" pitchFamily="50" charset="0"/>
              </a:rPr>
              <a:t>Compiler </a:t>
            </a:r>
            <a:r>
              <a:rPr lang="en-US" sz="1200" dirty="0" err="1">
                <a:latin typeface="LM Roman 10" panose="00000500000000000000" pitchFamily="50" charset="0"/>
              </a:rPr>
              <a:t>Manusia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misalnya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adalah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Otak</a:t>
            </a:r>
            <a:r>
              <a:rPr lang="en-US" sz="1200" dirty="0">
                <a:latin typeface="LM Roman 10" panose="00000500000000000000" pitchFamily="50" charset="0"/>
              </a:rPr>
              <a:t> (</a:t>
            </a:r>
            <a:r>
              <a:rPr lang="en-US" sz="1200" dirty="0" err="1">
                <a:latin typeface="LM Roman 10" panose="00000500000000000000" pitchFamily="50" charset="0"/>
              </a:rPr>
              <a:t>Kalau</a:t>
            </a:r>
            <a:r>
              <a:rPr lang="en-US" sz="1200" dirty="0">
                <a:latin typeface="LM Roman 10" panose="00000500000000000000" pitchFamily="50" charset="0"/>
              </a:rPr>
              <a:t> Punya)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3559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7511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30/08/2024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030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30/08/2024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518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30/08/2024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30/08/2024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275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30/08/2024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550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30/08/2024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0426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30/08/2024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550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30/08/2024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0536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30/08/2024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86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30/08/2024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407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30/08/2024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373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86929-1C8A-4E0B-B8B6-FA66BC03C74D}" type="datetimeFigureOut">
              <a:rPr lang="en-ID" smtClean="0"/>
              <a:t>30/08/2024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7671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bdan-hafidz/" TargetMode="External"/><Relationship Id="rId2" Type="http://schemas.openxmlformats.org/officeDocument/2006/relationships/hyperlink" Target="https://abdanhafidz.com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customXml" Target="../ink/ink1.xml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hyperlink" Target="https://code.visualstudio.com/docs/python/python-tutorial" TargetMode="External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gif"/><Relationship Id="rId5" Type="http://schemas.openxmlformats.org/officeDocument/2006/relationships/hyperlink" Target="https://colab.google/" TargetMode="External"/><Relationship Id="rId4" Type="http://schemas.openxmlformats.org/officeDocument/2006/relationships/hyperlink" Target="https://jupyter.org/instal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1136" y="2313432"/>
            <a:ext cx="10350455" cy="1045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err="1">
                <a:latin typeface="LM Roman 10" panose="00000500000000000000" pitchFamily="50" charset="0"/>
              </a:rPr>
              <a:t>Pemrograman</a:t>
            </a:r>
            <a:r>
              <a:rPr lang="en-US" sz="4000" b="1" dirty="0">
                <a:latin typeface="LM Roman 10" panose="00000500000000000000" pitchFamily="50" charset="0"/>
              </a:rPr>
              <a:t> Dasar dan</a:t>
            </a:r>
            <a:br>
              <a:rPr lang="en-US" sz="4000" b="1" dirty="0">
                <a:latin typeface="LM Roman 10" panose="00000500000000000000" pitchFamily="50" charset="0"/>
              </a:rPr>
            </a:br>
            <a:r>
              <a:rPr lang="en-US" sz="4000" b="1" dirty="0" err="1">
                <a:latin typeface="LM Roman 10" panose="00000500000000000000" pitchFamily="50" charset="0"/>
              </a:rPr>
              <a:t>Pengantar</a:t>
            </a:r>
            <a:r>
              <a:rPr lang="en-US" sz="4000" b="1" dirty="0"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latin typeface="LM Roman 10" panose="00000500000000000000" pitchFamily="50" charset="0"/>
              </a:rPr>
              <a:t>Algoritma</a:t>
            </a:r>
            <a:r>
              <a:rPr lang="en-US" sz="4000" b="1" dirty="0">
                <a:latin typeface="LM Roman 10" panose="00000500000000000000" pitchFamily="50" charset="0"/>
              </a:rPr>
              <a:t>. (Python Edition)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137" y="3355150"/>
            <a:ext cx="9144000" cy="469030"/>
          </a:xfrm>
        </p:spPr>
        <p:txBody>
          <a:bodyPr/>
          <a:lstStyle/>
          <a:p>
            <a:pPr algn="l"/>
            <a:r>
              <a:rPr lang="en-US" b="1" i="1" dirty="0">
                <a:solidFill>
                  <a:srgbClr val="00B0F0"/>
                </a:solidFill>
                <a:latin typeface="LM Roman 10" panose="00000500000000000000" pitchFamily="50" charset="0"/>
              </a:rPr>
              <a:t>By </a:t>
            </a:r>
            <a:r>
              <a:rPr lang="en-US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Abdan</a:t>
            </a:r>
            <a:r>
              <a:rPr lang="en-US" b="1" i="1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Hafidz</a:t>
            </a:r>
            <a:endParaRPr lang="en-ID" b="1" i="1" dirty="0">
              <a:solidFill>
                <a:srgbClr val="00B0F0"/>
              </a:solidFill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461728E-5994-C32D-CFE5-ED5294654764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AF88186-9AAD-B86D-83F8-2D50142D5FE7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7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Apa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itu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72597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latin typeface="LM Roman 10" panose="00000500000000000000" pitchFamily="50" charset="0"/>
              </a:rPr>
              <a:t>Dari </a:t>
            </a:r>
            <a:r>
              <a:rPr lang="en-US" sz="2800" b="1" dirty="0" err="1">
                <a:latin typeface="LM Roman 10" panose="00000500000000000000" pitchFamily="50" charset="0"/>
              </a:rPr>
              <a:t>kasus</a:t>
            </a:r>
            <a:r>
              <a:rPr lang="en-US" sz="2800" b="1" dirty="0">
                <a:latin typeface="LM Roman 10" panose="00000500000000000000" pitchFamily="50" charset="0"/>
              </a:rPr>
              <a:t> di </a:t>
            </a:r>
            <a:r>
              <a:rPr lang="en-US" sz="2800" b="1" dirty="0" err="1">
                <a:latin typeface="LM Roman 10" panose="00000500000000000000" pitchFamily="50" charset="0"/>
              </a:rPr>
              <a:t>atas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dilakukan</a:t>
            </a:r>
            <a:r>
              <a:rPr lang="en-US" sz="2800" b="1" dirty="0">
                <a:latin typeface="LM Roman 10" panose="00000500000000000000" pitchFamily="50" charset="0"/>
              </a:rPr>
              <a:t> Ibu </a:t>
            </a:r>
            <a:r>
              <a:rPr lang="en-US" sz="2800" b="1" dirty="0" err="1">
                <a:latin typeface="LM Roman 10" panose="00000500000000000000" pitchFamily="50" charset="0"/>
              </a:rPr>
              <a:t>kepada</a:t>
            </a:r>
            <a:r>
              <a:rPr lang="en-US" sz="2800" b="1" dirty="0">
                <a:latin typeface="LM Roman 10" panose="00000500000000000000" pitchFamily="50" charset="0"/>
              </a:rPr>
              <a:t> Ani </a:t>
            </a:r>
            <a:r>
              <a:rPr lang="en-US" sz="2800" b="1" dirty="0" err="1">
                <a:latin typeface="LM Roman 10" panose="00000500000000000000" pitchFamily="50" charset="0"/>
              </a:rPr>
              <a:t>disebut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sebagai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pemrograman</a:t>
            </a:r>
            <a:r>
              <a:rPr lang="en-US" sz="2800" b="1" dirty="0">
                <a:solidFill>
                  <a:srgbClr val="00B0F0"/>
                </a:solidFill>
                <a:latin typeface="LM Roman 10" panose="00000500000000000000" pitchFamily="50" charset="0"/>
              </a:rPr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F1C6DB-6BCF-B79E-29D0-4629964FF333}"/>
              </a:ext>
            </a:extLst>
          </p:cNvPr>
          <p:cNvSpPr txBox="1">
            <a:spLocks/>
          </p:cNvSpPr>
          <p:nvPr/>
        </p:nvSpPr>
        <p:spPr>
          <a:xfrm>
            <a:off x="1137167" y="3429000"/>
            <a:ext cx="5635773" cy="2004236"/>
          </a:xfrm>
          <a:prstGeom prst="rect">
            <a:avLst/>
          </a:prstGeom>
          <a:solidFill>
            <a:srgbClr val="515151">
              <a:alpha val="50196"/>
            </a:srgb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 err="1">
                <a:latin typeface="LM Roman 10" panose="00000500000000000000" pitchFamily="50" charset="0"/>
              </a:rPr>
              <a:t>Pemrograman</a:t>
            </a:r>
            <a:r>
              <a:rPr lang="en-US" sz="2800" i="1" dirty="0">
                <a:latin typeface="LM Roman 10" panose="00000500000000000000" pitchFamily="50" charset="0"/>
              </a:rPr>
              <a:t> </a:t>
            </a:r>
            <a:r>
              <a:rPr lang="en-US" sz="2800" i="1" dirty="0" err="1">
                <a:latin typeface="LM Roman 10" panose="00000500000000000000" pitchFamily="50" charset="0"/>
              </a:rPr>
              <a:t>adalah</a:t>
            </a:r>
            <a:r>
              <a:rPr lang="en-US" sz="2800" i="1" dirty="0">
                <a:latin typeface="LM Roman 10" panose="00000500000000000000" pitchFamily="50" charset="0"/>
              </a:rPr>
              <a:t> proses </a:t>
            </a:r>
            <a:r>
              <a:rPr lang="en-US" sz="2800" i="1" dirty="0" err="1">
                <a:latin typeface="LM Roman 10" panose="00000500000000000000" pitchFamily="50" charset="0"/>
              </a:rPr>
              <a:t>menulis</a:t>
            </a:r>
            <a:r>
              <a:rPr lang="en-US" sz="2800" i="1" dirty="0">
                <a:latin typeface="LM Roman 10" panose="00000500000000000000" pitchFamily="50" charset="0"/>
              </a:rPr>
              <a:t> </a:t>
            </a:r>
            <a:r>
              <a:rPr lang="en-US" sz="2800" i="1" dirty="0" err="1">
                <a:latin typeface="LM Roman 10" panose="00000500000000000000" pitchFamily="50" charset="0"/>
              </a:rPr>
              <a:t>suatu</a:t>
            </a:r>
            <a:r>
              <a:rPr lang="en-US" sz="2800" i="1" dirty="0">
                <a:latin typeface="LM Roman 10" panose="00000500000000000000" pitchFamily="50" charset="0"/>
              </a:rPr>
              <a:t> program yang </a:t>
            </a:r>
            <a:r>
              <a:rPr lang="en-US" sz="2800" i="1" dirty="0" err="1">
                <a:latin typeface="LM Roman 10" panose="00000500000000000000" pitchFamily="50" charset="0"/>
              </a:rPr>
              <a:t>terdiri</a:t>
            </a:r>
            <a:r>
              <a:rPr lang="en-US" sz="2800" i="1" dirty="0">
                <a:latin typeface="LM Roman 10" panose="00000500000000000000" pitchFamily="50" charset="0"/>
              </a:rPr>
              <a:t> </a:t>
            </a:r>
            <a:r>
              <a:rPr lang="en-US" sz="2800" i="1" dirty="0" err="1">
                <a:latin typeface="LM Roman 10" panose="00000500000000000000" pitchFamily="50" charset="0"/>
              </a:rPr>
              <a:t>dari</a:t>
            </a:r>
            <a:r>
              <a:rPr lang="en-US" sz="2800" i="1" dirty="0">
                <a:latin typeface="LM Roman 10" panose="00000500000000000000" pitchFamily="50" charset="0"/>
              </a:rPr>
              <a:t> </a:t>
            </a:r>
            <a:r>
              <a:rPr lang="en-US" sz="2800" b="1" i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sekumpulan</a:t>
            </a:r>
            <a:r>
              <a:rPr lang="en-US" sz="2800" b="1" i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i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instruksi</a:t>
            </a:r>
            <a:r>
              <a:rPr lang="en-US" sz="2800" b="1" i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i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atau</a:t>
            </a:r>
            <a:r>
              <a:rPr lang="en-US" sz="2800" b="1" i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i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perintah</a:t>
            </a:r>
            <a:r>
              <a:rPr lang="en-US" sz="2800" b="1" i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i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untuk</a:t>
            </a:r>
            <a:r>
              <a:rPr lang="en-US" sz="2800" b="1" i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i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melakukan</a:t>
            </a:r>
            <a:r>
              <a:rPr lang="en-US" sz="2800" b="1" i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i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pekerjaan</a:t>
            </a:r>
            <a:r>
              <a:rPr lang="en-US" sz="2800" b="1" i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i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tertentu</a:t>
            </a:r>
            <a:endParaRPr lang="en-US" sz="28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167A579-94A9-D037-DDF2-E2822613014C}"/>
              </a:ext>
            </a:extLst>
          </p:cNvPr>
          <p:cNvSpPr txBox="1">
            <a:spLocks/>
          </p:cNvSpPr>
          <p:nvPr/>
        </p:nvSpPr>
        <p:spPr>
          <a:xfrm>
            <a:off x="7482556" y="2469077"/>
            <a:ext cx="4128199" cy="1711841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en-US" sz="16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lakukan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pekerjaan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algn="l">
              <a:lnSpc>
                <a:spcPct val="100000"/>
              </a:lnSpc>
            </a:pP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Sapu_rumah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2x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sehari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>
              <a:lnSpc>
                <a:spcPct val="100000"/>
              </a:lnSpc>
            </a:pPr>
            <a:r>
              <a:rPr lang="en-US" sz="16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cuci_pakaian</a:t>
            </a:r>
            <a:r>
              <a:rPr lang="en-US" sz="16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pPr algn="l">
              <a:lnSpc>
                <a:spcPct val="100000"/>
              </a:lnSpc>
            </a:pPr>
            <a:r>
              <a:rPr lang="en-US" sz="16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detergen</a:t>
            </a:r>
            <a:r>
              <a:rPr lang="en-US" sz="16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 liter x </a:t>
            </a:r>
            <a:r>
              <a:rPr lang="en-US" sz="16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berat</a:t>
            </a:r>
            <a:r>
              <a:rPr lang="en-US" sz="16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baju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algn="l">
              <a:lnSpc>
                <a:spcPct val="100000"/>
              </a:lnSpc>
            </a:pPr>
            <a:endParaRPr lang="en-US" sz="16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04DAB55-9A1B-1271-7C86-789BE256CD98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3CC4D9-3322-FB9C-DE09-9122911C3EC2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26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Apa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itu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80"/>
            <a:ext cx="10173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latin typeface="LM Roman 10" panose="00000500000000000000" pitchFamily="50" charset="0"/>
              </a:rPr>
              <a:t>Dari </a:t>
            </a:r>
            <a:r>
              <a:rPr lang="en-US" sz="2800" b="1" dirty="0" err="1">
                <a:latin typeface="LM Roman 10" panose="00000500000000000000" pitchFamily="50" charset="0"/>
              </a:rPr>
              <a:t>kasus</a:t>
            </a:r>
            <a:r>
              <a:rPr lang="en-US" sz="2800" b="1" dirty="0">
                <a:latin typeface="LM Roman 10" panose="00000500000000000000" pitchFamily="50" charset="0"/>
              </a:rPr>
              <a:t> di </a:t>
            </a:r>
            <a:r>
              <a:rPr lang="en-US" sz="2800" b="1" dirty="0" err="1">
                <a:latin typeface="LM Roman 10" panose="00000500000000000000" pitchFamily="50" charset="0"/>
              </a:rPr>
              <a:t>atas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dilakukan</a:t>
            </a:r>
            <a:r>
              <a:rPr lang="en-US" sz="2800" b="1" dirty="0">
                <a:latin typeface="LM Roman 10" panose="00000500000000000000" pitchFamily="50" charset="0"/>
              </a:rPr>
              <a:t> Ibu </a:t>
            </a:r>
            <a:r>
              <a:rPr lang="en-US" sz="2800" b="1" dirty="0" err="1">
                <a:latin typeface="LM Roman 10" panose="00000500000000000000" pitchFamily="50" charset="0"/>
              </a:rPr>
              <a:t>kepada</a:t>
            </a:r>
            <a:r>
              <a:rPr lang="en-US" sz="2800" b="1" dirty="0">
                <a:latin typeface="LM Roman 10" panose="00000500000000000000" pitchFamily="50" charset="0"/>
              </a:rPr>
              <a:t> Ani </a:t>
            </a:r>
            <a:r>
              <a:rPr lang="en-US" sz="2800" b="1" dirty="0" err="1">
                <a:latin typeface="LM Roman 10" panose="00000500000000000000" pitchFamily="50" charset="0"/>
              </a:rPr>
              <a:t>disebut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sebagai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pemrograman</a:t>
            </a:r>
            <a:r>
              <a:rPr lang="en-US" sz="2800" b="1" dirty="0">
                <a:solidFill>
                  <a:srgbClr val="00B0F0"/>
                </a:solidFill>
                <a:latin typeface="LM Roman 10" panose="00000500000000000000" pitchFamily="50" charset="0"/>
              </a:rPr>
              <a:t>.</a:t>
            </a:r>
          </a:p>
          <a:p>
            <a:pPr algn="l"/>
            <a:endParaRPr lang="en-US" sz="2800" b="1" dirty="0">
              <a:solidFill>
                <a:srgbClr val="00B0F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64FD00F-C61D-9971-9DAF-89E526B6A1DD}"/>
              </a:ext>
            </a:extLst>
          </p:cNvPr>
          <p:cNvSpPr txBox="1">
            <a:spLocks/>
          </p:cNvSpPr>
          <p:nvPr/>
        </p:nvSpPr>
        <p:spPr>
          <a:xfrm>
            <a:off x="1146311" y="2994980"/>
            <a:ext cx="10358117" cy="607756"/>
          </a:xfrm>
          <a:prstGeom prst="rect">
            <a:avLst/>
          </a:prstGeom>
          <a:solidFill>
            <a:srgbClr val="515151">
              <a:alpha val="50196"/>
            </a:srgbClr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i="1" dirty="0">
                <a:latin typeface="LM Roman 10" panose="00000500000000000000" pitchFamily="50" charset="0"/>
              </a:rPr>
              <a:t>Hanya </a:t>
            </a:r>
            <a:r>
              <a:rPr lang="en-US" sz="2000" i="1" dirty="0" err="1">
                <a:latin typeface="LM Roman 10" panose="00000500000000000000" pitchFamily="50" charset="0"/>
              </a:rPr>
              <a:t>saja</a:t>
            </a:r>
            <a:r>
              <a:rPr lang="en-US" sz="2000" i="1" dirty="0">
                <a:latin typeface="LM Roman 10" panose="00000500000000000000" pitchFamily="50" charset="0"/>
              </a:rPr>
              <a:t> </a:t>
            </a:r>
            <a:r>
              <a:rPr lang="en-US" sz="2000" i="1" dirty="0" err="1">
                <a:latin typeface="LM Roman 10" panose="00000500000000000000" pitchFamily="50" charset="0"/>
              </a:rPr>
              <a:t>dalam</a:t>
            </a:r>
            <a:r>
              <a:rPr lang="en-US" sz="2000" i="1" dirty="0">
                <a:latin typeface="LM Roman 10" panose="00000500000000000000" pitchFamily="50" charset="0"/>
              </a:rPr>
              <a:t> </a:t>
            </a:r>
            <a:r>
              <a:rPr lang="en-US" sz="2000" i="1" dirty="0" err="1">
                <a:latin typeface="LM Roman 10" panose="00000500000000000000" pitchFamily="50" charset="0"/>
              </a:rPr>
              <a:t>konteks</a:t>
            </a:r>
            <a:r>
              <a:rPr lang="en-US" sz="2000" i="1" dirty="0">
                <a:latin typeface="LM Roman 10" panose="00000500000000000000" pitchFamily="50" charset="0"/>
              </a:rPr>
              <a:t> </a:t>
            </a:r>
            <a:r>
              <a:rPr lang="en-US" sz="2000" i="1" dirty="0" err="1">
                <a:latin typeface="LM Roman 10" panose="00000500000000000000" pitchFamily="50" charset="0"/>
              </a:rPr>
              <a:t>Teknologi</a:t>
            </a:r>
            <a:r>
              <a:rPr lang="en-US" sz="2000" i="1" dirty="0">
                <a:latin typeface="LM Roman 10" panose="00000500000000000000" pitchFamily="50" charset="0"/>
              </a:rPr>
              <a:t> Ibu </a:t>
            </a:r>
            <a:r>
              <a:rPr lang="en-US" sz="2000" i="1" dirty="0" err="1">
                <a:latin typeface="LM Roman 10" panose="00000500000000000000" pitchFamily="50" charset="0"/>
              </a:rPr>
              <a:t>itu</a:t>
            </a:r>
            <a:r>
              <a:rPr lang="en-US" sz="2000" i="1" dirty="0">
                <a:latin typeface="LM Roman 10" panose="00000500000000000000" pitchFamily="50" charset="0"/>
              </a:rPr>
              <a:t> </a:t>
            </a:r>
            <a:r>
              <a:rPr lang="en-US" sz="2000" i="1" dirty="0" err="1">
                <a:latin typeface="LM Roman 10" panose="00000500000000000000" pitchFamily="50" charset="0"/>
              </a:rPr>
              <a:t>adalah</a:t>
            </a:r>
            <a:r>
              <a:rPr lang="en-US" sz="2000" i="1" dirty="0">
                <a:latin typeface="LM Roman 10" panose="00000500000000000000" pitchFamily="50" charset="0"/>
              </a:rPr>
              <a:t> </a:t>
            </a:r>
            <a:r>
              <a:rPr lang="en-US" sz="2000" i="1" dirty="0" err="1">
                <a:latin typeface="LM Roman 10" panose="00000500000000000000" pitchFamily="50" charset="0"/>
              </a:rPr>
              <a:t>kita</a:t>
            </a:r>
            <a:r>
              <a:rPr lang="en-US" sz="2000" i="1" dirty="0">
                <a:latin typeface="LM Roman 10" panose="00000500000000000000" pitchFamily="50" charset="0"/>
              </a:rPr>
              <a:t> / programmer (orang yang </a:t>
            </a:r>
            <a:r>
              <a:rPr lang="en-US" sz="2000" i="1" dirty="0" err="1">
                <a:latin typeface="LM Roman 10" panose="00000500000000000000" pitchFamily="50" charset="0"/>
              </a:rPr>
              <a:t>menulis</a:t>
            </a:r>
            <a:r>
              <a:rPr lang="en-US" sz="2000" i="1" dirty="0">
                <a:latin typeface="LM Roman 10" panose="00000500000000000000" pitchFamily="50" charset="0"/>
              </a:rPr>
              <a:t> program) </a:t>
            </a:r>
            <a:r>
              <a:rPr lang="en-US" sz="2000" i="1" dirty="0" err="1">
                <a:latin typeface="LM Roman 10" panose="00000500000000000000" pitchFamily="50" charset="0"/>
              </a:rPr>
              <a:t>lalu</a:t>
            </a:r>
            <a:r>
              <a:rPr lang="en-US" sz="2000" i="1" dirty="0">
                <a:latin typeface="LM Roman 10" panose="00000500000000000000" pitchFamily="50" charset="0"/>
              </a:rPr>
              <a:t> Ani </a:t>
            </a:r>
            <a:r>
              <a:rPr lang="en-US" sz="2000" i="1" dirty="0" err="1">
                <a:latin typeface="LM Roman 10" panose="00000500000000000000" pitchFamily="50" charset="0"/>
              </a:rPr>
              <a:t>adalah</a:t>
            </a:r>
            <a:r>
              <a:rPr lang="en-US" sz="2000" i="1" dirty="0">
                <a:latin typeface="LM Roman 10" panose="00000500000000000000" pitchFamily="50" charset="0"/>
              </a:rPr>
              <a:t> </a:t>
            </a:r>
            <a:r>
              <a:rPr lang="en-US" sz="2000" i="1" dirty="0" err="1">
                <a:latin typeface="LM Roman 10" panose="00000500000000000000" pitchFamily="50" charset="0"/>
              </a:rPr>
              <a:t>Komputer</a:t>
            </a:r>
            <a:r>
              <a:rPr lang="en-US" sz="2000" i="1" dirty="0">
                <a:latin typeface="LM Roman 10" panose="00000500000000000000" pitchFamily="50" charset="0"/>
              </a:rPr>
              <a:t>.</a:t>
            </a:r>
            <a:endParaRPr lang="en-US" sz="20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17F02-2933-E5E3-D880-42BC58FFF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10" y="3830662"/>
            <a:ext cx="2016666" cy="137929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4945FB1-8EE0-4DA7-2E3A-124CFD7BEA9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162978" y="4520310"/>
            <a:ext cx="1170853" cy="9061"/>
          </a:xfrm>
          <a:prstGeom prst="straightConnector1">
            <a:avLst/>
          </a:prstGeom>
          <a:ln w="38100">
            <a:solidFill>
              <a:srgbClr val="E63E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Typing Code GIF - Typing Code Glitch - Discover &amp; Share GIFs">
            <a:extLst>
              <a:ext uri="{FF2B5EF4-FFF2-40B4-BE49-F238E27FC236}">
                <a16:creationId xmlns:a16="http://schemas.microsoft.com/office/drawing/2014/main" id="{6C653DBE-2F3E-7CF8-BB14-FFE3492EF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751" y="3809267"/>
            <a:ext cx="2566493" cy="144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Kartun Gadis Kecil Yang Lucu Unduh, Clipart Gadis Kecil, Gadis Kartun,  Gadis Manis PNG Transparan Clipart dan File PSD untuk Unduh Gratis">
            <a:extLst>
              <a:ext uri="{FF2B5EF4-FFF2-40B4-BE49-F238E27FC236}">
                <a16:creationId xmlns:a16="http://schemas.microsoft.com/office/drawing/2014/main" id="{F7F77525-F2AF-C3B1-7855-F505322A5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750" y1="25583" x2="53833" y2="37833"/>
                        <a14:foregroundMark x1="30917" y1="28083" x2="38750" y2="43000"/>
                        <a14:foregroundMark x1="38750" y1="43000" x2="39083" y2="43417"/>
                        <a14:foregroundMark x1="59250" y1="52083" x2="54750" y2="62500"/>
                        <a14:foregroundMark x1="44083" y1="74917" x2="45000" y2="82917"/>
                        <a14:foregroundMark x1="56000" y1="74083" x2="54750" y2="85917"/>
                        <a14:foregroundMark x1="54750" y1="85917" x2="54750" y2="85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244" y="3593808"/>
            <a:ext cx="1851837" cy="185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7D8660-62D2-5E01-2C89-668B6736875C}"/>
              </a:ext>
            </a:extLst>
          </p:cNvPr>
          <p:cNvCxnSpPr>
            <a:cxnSpLocks/>
          </p:cNvCxnSpPr>
          <p:nvPr/>
        </p:nvCxnSpPr>
        <p:spPr>
          <a:xfrm>
            <a:off x="8464654" y="4515130"/>
            <a:ext cx="1170853" cy="9061"/>
          </a:xfrm>
          <a:prstGeom prst="straightConnector1">
            <a:avLst/>
          </a:prstGeom>
          <a:ln w="38100">
            <a:solidFill>
              <a:srgbClr val="E63E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Best Computer Illustration download in PNG &amp; Vector format">
            <a:extLst>
              <a:ext uri="{FF2B5EF4-FFF2-40B4-BE49-F238E27FC236}">
                <a16:creationId xmlns:a16="http://schemas.microsoft.com/office/drawing/2014/main" id="{DE2232F0-F9B6-016C-F212-5883E6376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735" y="3541953"/>
            <a:ext cx="1701320" cy="197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EFE31A94-9667-A7DF-5451-5A13F5D30665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6A28966-D1E4-803F-8BE3-6151528B4E80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61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Apa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itu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melakukan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pekerjaannya</a:t>
            </a:r>
            <a:r>
              <a:rPr lang="en-US" sz="2800" b="1" dirty="0">
                <a:latin typeface="LM Roman 10" panose="00000500000000000000" pitchFamily="50" charset="0"/>
              </a:rPr>
              <a:t> Ani </a:t>
            </a:r>
            <a:r>
              <a:rPr lang="en-US" sz="2800" b="1" dirty="0" err="1">
                <a:latin typeface="LM Roman 10" panose="00000500000000000000" pitchFamily="50" charset="0"/>
              </a:rPr>
              <a:t>pasti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melaksanakan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pekerjaannya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baik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jika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Ada parameter </a:t>
            </a:r>
            <a:r>
              <a:rPr lang="en-US" sz="2800" b="1" dirty="0" err="1">
                <a:latin typeface="LM Roman 10" panose="00000500000000000000" pitchFamily="50" charset="0"/>
              </a:rPr>
              <a:t>pekerjaan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jelas</a:t>
            </a:r>
            <a:r>
              <a:rPr lang="en-US" sz="2800" b="1" dirty="0">
                <a:latin typeface="LM Roman 10" panose="00000500000000000000" pitchFamily="50" charset="0"/>
              </a:rPr>
              <a:t> -&gt;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Sehingga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pemrograman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disebut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efektif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jika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ada</a:t>
            </a:r>
            <a:r>
              <a:rPr lang="en-US" sz="2800" b="1" dirty="0">
                <a:latin typeface="LM Roman 10" panose="00000500000000000000" pitchFamily="50" charset="0"/>
              </a:rPr>
              <a:t> parameter yang </a:t>
            </a:r>
            <a:r>
              <a:rPr lang="en-US" sz="2800" b="1" dirty="0" err="1">
                <a:latin typeface="LM Roman 10" panose="00000500000000000000" pitchFamily="50" charset="0"/>
              </a:rPr>
              <a:t>jelas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D" sz="2800" b="1" dirty="0">
              <a:latin typeface="LM Roman 10" panose="000005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B16F33-1215-550A-D440-0EE69BEC4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093" y="2693622"/>
            <a:ext cx="2283597" cy="39916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90AA3D2-D5F2-660D-F4D1-87D6356F7AC4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37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Bagaimana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Cara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Memprogram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3074" name="Picture 2" descr="Gunna Fire GIF - Gunna Fire Writing - Discover &amp; Share GIFs">
            <a:extLst>
              <a:ext uri="{FF2B5EF4-FFF2-40B4-BE49-F238E27FC236}">
                <a16:creationId xmlns:a16="http://schemas.microsoft.com/office/drawing/2014/main" id="{03F405F2-031B-6F7E-4F97-660A278AA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99" y="2433638"/>
            <a:ext cx="2018157" cy="14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latin typeface="LM Roman 10" panose="00000500000000000000" pitchFamily="50" charset="0"/>
              </a:rPr>
              <a:t>Jika </a:t>
            </a:r>
            <a:r>
              <a:rPr lang="en-US" sz="2800" b="1" dirty="0" err="1">
                <a:latin typeface="LM Roman 10" panose="00000500000000000000" pitchFamily="50" charset="0"/>
              </a:rPr>
              <a:t>dilihat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dilakukan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ibu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tadi</a:t>
            </a:r>
            <a:r>
              <a:rPr lang="en-US" sz="2800" b="1" dirty="0">
                <a:latin typeface="LM Roman 10" panose="00000500000000000000" pitchFamily="50" charset="0"/>
              </a:rPr>
              <a:t>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D" sz="2800" b="1" dirty="0">
              <a:latin typeface="LM Roman 10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819CE-23D4-817E-3B04-711F403AF72B}"/>
              </a:ext>
            </a:extLst>
          </p:cNvPr>
          <p:cNvSpPr txBox="1"/>
          <p:nvPr/>
        </p:nvSpPr>
        <p:spPr>
          <a:xfrm>
            <a:off x="3309485" y="2253631"/>
            <a:ext cx="615455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Ibu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Menulis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(Coding)</a:t>
            </a:r>
          </a:p>
          <a:p>
            <a:pPr algn="l"/>
            <a:r>
              <a:rPr lang="en-US" sz="2800" dirty="0">
                <a:latin typeface="LM Roman 10" panose="00000500000000000000" pitchFamily="50" charset="0"/>
              </a:rPr>
              <a:t>Proses </a:t>
            </a:r>
            <a:r>
              <a:rPr lang="en-US" sz="2800" dirty="0" err="1">
                <a:latin typeface="LM Roman 10" panose="00000500000000000000" pitchFamily="50" charset="0"/>
              </a:rPr>
              <a:t>menulis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ini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kita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sebut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sebagai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b="1" i="1" u="sng" dirty="0">
                <a:solidFill>
                  <a:srgbClr val="92D050"/>
                </a:solidFill>
                <a:latin typeface="LM Roman 10" panose="00000500000000000000" pitchFamily="50" charset="0"/>
              </a:rPr>
              <a:t>Coding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D" sz="2800" b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16541-A682-E59C-6318-D1185D5B5106}"/>
              </a:ext>
            </a:extLst>
          </p:cNvPr>
          <p:cNvSpPr txBox="1"/>
          <p:nvPr/>
        </p:nvSpPr>
        <p:spPr>
          <a:xfrm>
            <a:off x="3309485" y="3864179"/>
            <a:ext cx="615455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Si Ani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membaca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dan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memahami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ibu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(Compiling)</a:t>
            </a:r>
          </a:p>
          <a:p>
            <a:pPr algn="l"/>
            <a:r>
              <a:rPr lang="en-US" sz="2800" dirty="0">
                <a:latin typeface="LM Roman 10" panose="00000500000000000000" pitchFamily="50" charset="0"/>
              </a:rPr>
              <a:t>Proses </a:t>
            </a:r>
            <a:r>
              <a:rPr lang="en-US" sz="2800" dirty="0" err="1">
                <a:latin typeface="LM Roman 10" panose="00000500000000000000" pitchFamily="50" charset="0"/>
              </a:rPr>
              <a:t>memahami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perintah</a:t>
            </a:r>
            <a:r>
              <a:rPr lang="en-US" sz="2800" dirty="0">
                <a:latin typeface="LM Roman 10" panose="00000500000000000000" pitchFamily="50" charset="0"/>
              </a:rPr>
              <a:t> oleh Ani </a:t>
            </a:r>
            <a:r>
              <a:rPr lang="en-US" sz="2800" dirty="0" err="1">
                <a:latin typeface="LM Roman 10" panose="00000500000000000000" pitchFamily="50" charset="0"/>
              </a:rPr>
              <a:t>disebut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sebagai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b="1" i="1" u="sng" dirty="0">
                <a:solidFill>
                  <a:srgbClr val="92D050"/>
                </a:solidFill>
                <a:latin typeface="LM Roman 10" panose="00000500000000000000" pitchFamily="50" charset="0"/>
              </a:rPr>
              <a:t>Compiling</a:t>
            </a:r>
            <a:endParaRPr lang="en-ID" sz="2800" b="1" i="1" u="sng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pic>
        <p:nvPicPr>
          <p:cNvPr id="3076" name="Picture 4" descr="confused thinking Meme Generator - Imgflip">
            <a:extLst>
              <a:ext uri="{FF2B5EF4-FFF2-40B4-BE49-F238E27FC236}">
                <a16:creationId xmlns:a16="http://schemas.microsoft.com/office/drawing/2014/main" id="{BA54BD6F-9BAE-BE52-40F0-231C0503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99" y="3998428"/>
            <a:ext cx="2018157" cy="132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657754C-0FA6-E4CC-4527-E491C0ED76D9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CDE6651-F683-EF0A-6C99-B519ABC2BE36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88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Coding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78"/>
            <a:ext cx="701524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LM Roman 10" panose="00000500000000000000" pitchFamily="50" charset="0"/>
              </a:rPr>
              <a:t>Pada </a:t>
            </a:r>
            <a:r>
              <a:rPr lang="en-US" sz="2800" b="1" dirty="0" err="1">
                <a:latin typeface="LM Roman 10" panose="00000500000000000000" pitchFamily="50" charset="0"/>
              </a:rPr>
              <a:t>dasarnya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komputer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tidak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mengerti</a:t>
            </a:r>
            <a:r>
              <a:rPr lang="en-US" sz="2800" b="1" dirty="0">
                <a:latin typeface="LM Roman 10" panose="00000500000000000000" pitchFamily="50" charset="0"/>
              </a:rPr>
              <a:t> Bahasa </a:t>
            </a:r>
            <a:r>
              <a:rPr lang="en-US" sz="2800" b="1" dirty="0" err="1">
                <a:latin typeface="LM Roman 10" panose="00000500000000000000" pitchFamily="50" charset="0"/>
              </a:rPr>
              <a:t>Manusia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sehingga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memerintahkan</a:t>
            </a:r>
            <a:r>
              <a:rPr lang="en-US" sz="2800" b="1" dirty="0">
                <a:latin typeface="LM Roman 10" panose="00000500000000000000" pitchFamily="50" charset="0"/>
              </a:rPr>
              <a:t> computer </a:t>
            </a:r>
            <a:r>
              <a:rPr lang="en-US" sz="2800" b="1" dirty="0" err="1">
                <a:latin typeface="LM Roman 10" panose="00000500000000000000" pitchFamily="50" charset="0"/>
              </a:rPr>
              <a:t>melakukan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sesuatu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Manusia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harus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menuliskan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perintahnya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Bahasa </a:t>
            </a:r>
            <a:r>
              <a:rPr lang="en-US" sz="2800" b="1" dirty="0" err="1">
                <a:latin typeface="LM Roman 10" panose="00000500000000000000" pitchFamily="50" charset="0"/>
              </a:rPr>
              <a:t>Pemograman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Komputer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  <a:p>
            <a:pPr algn="ctr"/>
            <a:r>
              <a:rPr lang="en-US" sz="2800" b="1" dirty="0">
                <a:latin typeface="LM Roman 10" panose="00000500000000000000" pitchFamily="50" charset="0"/>
              </a:rPr>
              <a:t>Proses </a:t>
            </a:r>
            <a:r>
              <a:rPr lang="en-US" sz="2800" b="1" dirty="0" err="1">
                <a:latin typeface="LM Roman 10" panose="00000500000000000000" pitchFamily="50" charset="0"/>
              </a:rPr>
              <a:t>penulisan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itulah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disebut</a:t>
            </a:r>
            <a:r>
              <a:rPr lang="en-US" sz="2800" b="1" dirty="0">
                <a:latin typeface="LM Roman 10" panose="00000500000000000000" pitchFamily="50" charset="0"/>
              </a:rPr>
              <a:t> Coding.</a:t>
            </a:r>
            <a:endParaRPr lang="en-US" sz="2800" b="1" dirty="0">
              <a:solidFill>
                <a:srgbClr val="00B0F0"/>
              </a:solidFill>
              <a:latin typeface="LM Roman 10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58D5C-6680-4383-9B20-E0630095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180" y="1254051"/>
            <a:ext cx="2906129" cy="450746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551BD2C-1A0B-6487-33D6-F28173860087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F6337BE-EA72-C85B-EC3E-69B808BFBC14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24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Coding Vs Programming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80"/>
            <a:ext cx="1017395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 err="1">
                <a:latin typeface="LM Roman 10" panose="00000500000000000000" pitchFamily="50" charset="0"/>
              </a:rPr>
              <a:t>Menjadi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topik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lumayan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hangat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dibicarakan</a:t>
            </a:r>
            <a:r>
              <a:rPr lang="en-US" sz="2800" b="1" dirty="0">
                <a:latin typeface="LM Roman 10" panose="00000500000000000000" pitchFamily="50" charset="0"/>
              </a:rPr>
              <a:t>. </a:t>
            </a:r>
            <a:r>
              <a:rPr lang="en-US" sz="2800" b="1" dirty="0">
                <a:solidFill>
                  <a:srgbClr val="00B0F0"/>
                </a:solidFill>
                <a:latin typeface="LM Roman 10" panose="00000500000000000000" pitchFamily="50" charset="0"/>
              </a:rPr>
              <a:t>Coding dan Programming </a:t>
            </a:r>
            <a:r>
              <a:rPr lang="en-US" sz="2800" b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sebenarnya</a:t>
            </a:r>
            <a:r>
              <a:rPr lang="en-US" sz="2800" b="1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solidFill>
                  <a:srgbClr val="00B0F0"/>
                </a:solidFill>
                <a:latin typeface="LM Roman 10" panose="00000500000000000000" pitchFamily="50" charset="0"/>
              </a:rPr>
              <a:t> dua </a:t>
            </a:r>
            <a:r>
              <a:rPr lang="en-US" sz="2800" b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hal</a:t>
            </a:r>
            <a:r>
              <a:rPr lang="en-US" sz="2800" b="1" dirty="0">
                <a:solidFill>
                  <a:srgbClr val="00B0F0"/>
                </a:solidFill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tidak</a:t>
            </a:r>
            <a:r>
              <a:rPr lang="en-US" sz="2800" b="1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sama</a:t>
            </a:r>
            <a:endParaRPr lang="en-ID" sz="2800" b="1" dirty="0">
              <a:latin typeface="LM Roman 10" panose="00000500000000000000" pitchFamily="50" charset="0"/>
            </a:endParaRPr>
          </a:p>
          <a:p>
            <a:pPr algn="l"/>
            <a:endParaRPr lang="en-ID" sz="2800" b="1" dirty="0">
              <a:solidFill>
                <a:srgbClr val="00B0F0"/>
              </a:solidFill>
              <a:latin typeface="LM Roman 10" panose="00000500000000000000" pitchFamily="50" charset="0"/>
            </a:endParaRPr>
          </a:p>
          <a:p>
            <a:r>
              <a:rPr lang="en-US" sz="2800" b="1" dirty="0">
                <a:latin typeface="LM Roman 10" panose="00000500000000000000" pitchFamily="50" charset="0"/>
              </a:rPr>
              <a:t>Karena </a:t>
            </a:r>
            <a:r>
              <a:rPr lang="en-US" sz="2800" b="1" dirty="0" err="1">
                <a:latin typeface="LM Roman 10" panose="00000500000000000000" pitchFamily="50" charset="0"/>
              </a:rPr>
              <a:t>sebenarnya</a:t>
            </a:r>
            <a:r>
              <a:rPr lang="en-US" sz="2800" b="1" dirty="0">
                <a:latin typeface="LM Roman 10" panose="00000500000000000000" pitchFamily="50" charset="0"/>
              </a:rPr>
              <a:t> Coding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sebagian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proses Programming dan </a:t>
            </a:r>
            <a:r>
              <a:rPr lang="en-US" sz="2800" b="1" dirty="0" err="1">
                <a:latin typeface="LM Roman 10" panose="00000500000000000000" pitchFamily="50" charset="0"/>
              </a:rPr>
              <a:t>ini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berarti</a:t>
            </a:r>
            <a:r>
              <a:rPr lang="en-US" sz="2800" b="1" dirty="0">
                <a:latin typeface="LM Roman 10" panose="00000500000000000000" pitchFamily="50" charset="0"/>
              </a:rPr>
              <a:t> Coding </a:t>
            </a:r>
            <a:r>
              <a:rPr lang="en-US" sz="2800" b="1" dirty="0" err="1">
                <a:latin typeface="LM Roman 10" panose="00000500000000000000" pitchFamily="50" charset="0"/>
              </a:rPr>
              <a:t>belum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tentu</a:t>
            </a:r>
            <a:r>
              <a:rPr lang="en-US" sz="2800" b="1" dirty="0">
                <a:latin typeface="LM Roman 10" panose="00000500000000000000" pitchFamily="50" charset="0"/>
              </a:rPr>
              <a:t> programming</a:t>
            </a:r>
            <a:endParaRPr lang="en-US" sz="2800" b="1" dirty="0">
              <a:solidFill>
                <a:srgbClr val="00B0F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8F48D-8271-F300-B7E3-6B7DFFAB9DAC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0DD8B08-B068-8AD4-D73D-1A065975707E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Coding Vs Programming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80"/>
            <a:ext cx="1017395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latin typeface="LM Roman 10" panose="00000500000000000000" pitchFamily="50" charset="0"/>
              </a:rPr>
              <a:t>Kumpulan </a:t>
            </a:r>
            <a:r>
              <a:rPr lang="en-US" sz="2800" b="1" dirty="0" err="1"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disebut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sebagai</a:t>
            </a:r>
            <a:r>
              <a:rPr lang="en-US" sz="2800" b="1" dirty="0">
                <a:latin typeface="LM Roman 10" panose="00000500000000000000" pitchFamily="50" charset="0"/>
              </a:rPr>
              <a:t> program dan </a:t>
            </a:r>
            <a:r>
              <a:rPr lang="en-US" sz="2800" b="1" dirty="0" err="1">
                <a:latin typeface="LM Roman 10" panose="00000500000000000000" pitchFamily="50" charset="0"/>
              </a:rPr>
              <a:t>menjadi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bagian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Programming </a:t>
            </a:r>
            <a:r>
              <a:rPr lang="en-US" sz="2800" b="1" dirty="0" err="1">
                <a:latin typeface="LM Roman 10" panose="00000500000000000000" pitchFamily="50" charset="0"/>
              </a:rPr>
              <a:t>jika</a:t>
            </a:r>
            <a:r>
              <a:rPr lang="en-US" sz="2800" b="1" dirty="0">
                <a:latin typeface="LM Roman 10" panose="00000500000000000000" pitchFamily="50" charset="0"/>
              </a:rPr>
              <a:t>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Jika di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dalamnya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terdapat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parameter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pengukuran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jelas</a:t>
            </a:r>
            <a:endParaRPr lang="en-US" sz="2800" b="1" dirty="0">
              <a:solidFill>
                <a:srgbClr val="92D050"/>
              </a:solidFill>
              <a:latin typeface="LM Roman 10" panose="000005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dilaksanakan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berulang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kali (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dinamis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biasanya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diintegrasikan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Formula,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Rumus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atau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Permodelan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Matematis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/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Logika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3F59A-E93C-302B-CA97-A59DBFF6687B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24EC6C1-7251-84CB-BE32-30960770C61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6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Bagaimana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Cara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Memprogram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memprogram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membutuhkan</a:t>
            </a:r>
            <a:r>
              <a:rPr lang="en-US" sz="2800" b="1" dirty="0">
                <a:latin typeface="LM Roman 10" panose="00000500000000000000" pitchFamily="50" charset="0"/>
              </a:rPr>
              <a:t> 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D" sz="2800" b="1" dirty="0">
              <a:latin typeface="LM Roman 10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819CE-23D4-817E-3B04-711F403AF72B}"/>
              </a:ext>
            </a:extLst>
          </p:cNvPr>
          <p:cNvSpPr txBox="1"/>
          <p:nvPr/>
        </p:nvSpPr>
        <p:spPr>
          <a:xfrm>
            <a:off x="1143000" y="2233537"/>
            <a:ext cx="99148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Proses Coding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LM Roman 10" panose="00000500000000000000" pitchFamily="50" charset="0"/>
              </a:rPr>
              <a:t>Kita </a:t>
            </a:r>
            <a:r>
              <a:rPr lang="en-US" sz="2800" dirty="0" err="1">
                <a:latin typeface="LM Roman 10" panose="00000500000000000000" pitchFamily="50" charset="0"/>
              </a:rPr>
              <a:t>membutuhkan</a:t>
            </a:r>
            <a:r>
              <a:rPr lang="en-US" sz="2800" dirty="0">
                <a:latin typeface="LM Roman 10" panose="00000500000000000000" pitchFamily="50" charset="0"/>
              </a:rPr>
              <a:t> Bahasa yang </a:t>
            </a:r>
            <a:r>
              <a:rPr lang="en-US" sz="2800" dirty="0" err="1">
                <a:latin typeface="LM Roman 10" panose="00000500000000000000" pitchFamily="50" charset="0"/>
              </a:rPr>
              <a:t>sesuai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dengan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kebutuhan</a:t>
            </a:r>
            <a:r>
              <a:rPr lang="en-US" sz="2800" dirty="0">
                <a:latin typeface="LM Roman 10" panose="00000500000000000000" pitchFamily="50" charset="0"/>
              </a:rPr>
              <a:t> program </a:t>
            </a:r>
            <a:r>
              <a:rPr lang="en-US" sz="2800" dirty="0" err="1">
                <a:latin typeface="LM Roman 10" panose="00000500000000000000" pitchFamily="50" charset="0"/>
              </a:rPr>
              <a:t>kita</a:t>
            </a:r>
            <a:r>
              <a:rPr lang="en-US" sz="2800" dirty="0">
                <a:latin typeface="LM Roman 10" panose="00000500000000000000" pitchFamily="50" charset="0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LM Roman 10" panose="00000500000000000000" pitchFamily="50" charset="0"/>
              </a:rPr>
              <a:t>Kode </a:t>
            </a:r>
            <a:r>
              <a:rPr lang="en-US" sz="2800" dirty="0" err="1">
                <a:latin typeface="LM Roman 10" panose="00000500000000000000" pitchFamily="50" charset="0"/>
              </a:rPr>
              <a:t>ditulis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dalam</a:t>
            </a:r>
            <a:r>
              <a:rPr lang="en-US" sz="2800" dirty="0">
                <a:latin typeface="LM Roman 10" panose="00000500000000000000" pitchFamily="50" charset="0"/>
              </a:rPr>
              <a:t> format text/script dan </a:t>
            </a:r>
            <a:r>
              <a:rPr lang="en-US" sz="2800" dirty="0" err="1">
                <a:latin typeface="LM Roman 10" panose="00000500000000000000" pitchFamily="50" charset="0"/>
              </a:rPr>
              <a:t>membutuhkan</a:t>
            </a:r>
            <a:r>
              <a:rPr lang="en-US" sz="2800" dirty="0">
                <a:latin typeface="LM Roman 10" panose="00000500000000000000" pitchFamily="50" charset="0"/>
              </a:rPr>
              <a:t> media </a:t>
            </a:r>
            <a:r>
              <a:rPr lang="en-US" sz="2800" dirty="0" err="1">
                <a:latin typeface="LM Roman 10" panose="00000500000000000000" pitchFamily="50" charset="0"/>
              </a:rPr>
              <a:t>menulis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kode</a:t>
            </a:r>
            <a:r>
              <a:rPr lang="en-US" sz="2800" dirty="0">
                <a:latin typeface="LM Roman 10" panose="00000500000000000000" pitchFamily="50" charset="0"/>
              </a:rPr>
              <a:t> dan </a:t>
            </a:r>
            <a:r>
              <a:rPr lang="en-US" sz="2800" dirty="0" err="1">
                <a:latin typeface="LM Roman 10" panose="00000500000000000000" pitchFamily="50" charset="0"/>
              </a:rPr>
              <a:t>ini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disebut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sebagai</a:t>
            </a:r>
            <a:r>
              <a:rPr lang="en-US" sz="2800" dirty="0">
                <a:latin typeface="LM Roman 10" panose="00000500000000000000" pitchFamily="50" charset="0"/>
              </a:rPr>
              <a:t> [</a:t>
            </a:r>
            <a:r>
              <a:rPr lang="en-US" sz="2800" b="1" u="sng" dirty="0">
                <a:solidFill>
                  <a:srgbClr val="92D050"/>
                </a:solidFill>
                <a:latin typeface="LM Roman 10" panose="00000500000000000000" pitchFamily="50" charset="0"/>
              </a:rPr>
              <a:t>IDE*]: Text Editor, Tools, Environment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endParaRPr lang="en-ID" sz="2800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BFC0E-C1FC-EE1A-9655-304357736F1D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50704CF-B399-668C-3C0F-9EFB150F9255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4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Bagaimana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Cara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Memprogram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memprogram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membutuhkan</a:t>
            </a:r>
            <a:r>
              <a:rPr lang="en-US" sz="2800" b="1" dirty="0">
                <a:latin typeface="LM Roman 10" panose="00000500000000000000" pitchFamily="50" charset="0"/>
              </a:rPr>
              <a:t> 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D" sz="2800" b="1" dirty="0">
              <a:latin typeface="LM Roman 10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57EE5-05FA-2B6F-DDC7-481F246D8CBA}"/>
              </a:ext>
            </a:extLst>
          </p:cNvPr>
          <p:cNvSpPr txBox="1"/>
          <p:nvPr/>
        </p:nvSpPr>
        <p:spPr>
          <a:xfrm>
            <a:off x="1054873" y="2305615"/>
            <a:ext cx="1017395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Proses Compiling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LM Roman 10" panose="00000500000000000000" pitchFamily="50" charset="0"/>
              </a:rPr>
              <a:t>Kita </a:t>
            </a:r>
            <a:r>
              <a:rPr lang="en-US" sz="2800" dirty="0" err="1">
                <a:latin typeface="LM Roman 10" panose="00000500000000000000" pitchFamily="50" charset="0"/>
              </a:rPr>
              <a:t>membutuhkan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b="1" u="sng" dirty="0">
                <a:solidFill>
                  <a:srgbClr val="92D050"/>
                </a:solidFill>
                <a:latin typeface="LM Roman 10" panose="00000500000000000000" pitchFamily="50" charset="0"/>
              </a:rPr>
              <a:t>Compiler</a:t>
            </a:r>
            <a:r>
              <a:rPr lang="en-US" sz="2800" dirty="0">
                <a:latin typeface="LM Roman 10" panose="00000500000000000000" pitchFamily="50" charset="0"/>
              </a:rPr>
              <a:t>. </a:t>
            </a:r>
            <a:r>
              <a:rPr lang="en-US" sz="2800" dirty="0" err="1">
                <a:latin typeface="LM Roman 10" panose="00000500000000000000" pitchFamily="50" charset="0"/>
              </a:rPr>
              <a:t>Yaitu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suatu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mesin</a:t>
            </a:r>
            <a:r>
              <a:rPr lang="en-US" sz="2800" dirty="0">
                <a:latin typeface="LM Roman 10" panose="00000500000000000000" pitchFamily="50" charset="0"/>
              </a:rPr>
              <a:t> yang </a:t>
            </a:r>
            <a:r>
              <a:rPr lang="en-US" sz="2800" dirty="0" err="1">
                <a:latin typeface="LM Roman 10" panose="00000500000000000000" pitchFamily="50" charset="0"/>
              </a:rPr>
              <a:t>membaca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perintah</a:t>
            </a:r>
            <a:r>
              <a:rPr lang="en-US" sz="2800" dirty="0">
                <a:latin typeface="LM Roman 10" panose="00000500000000000000" pitchFamily="50" charset="0"/>
              </a:rPr>
              <a:t> yang </a:t>
            </a:r>
            <a:r>
              <a:rPr lang="en-US" sz="2800" dirty="0" err="1">
                <a:latin typeface="LM Roman 10" panose="00000500000000000000" pitchFamily="50" charset="0"/>
              </a:rPr>
              <a:t>kita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tulis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lalu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mengeksekusinya</a:t>
            </a:r>
            <a:r>
              <a:rPr lang="en-US" sz="2800" dirty="0">
                <a:latin typeface="LM Roman 10" panose="00000500000000000000" pitchFamily="50" charset="0"/>
              </a:rPr>
              <a:t>. Juga </a:t>
            </a:r>
            <a:r>
              <a:rPr lang="en-US" sz="2800" dirty="0" err="1">
                <a:latin typeface="LM Roman 10" panose="00000500000000000000" pitchFamily="50" charset="0"/>
              </a:rPr>
              <a:t>akan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ditemui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i="1" dirty="0" err="1">
                <a:latin typeface="LM Roman 10" panose="00000500000000000000" pitchFamily="50" charset="0"/>
              </a:rPr>
              <a:t>Intepreter</a:t>
            </a:r>
            <a:r>
              <a:rPr lang="en-US" sz="2800" i="1" dirty="0">
                <a:latin typeface="LM Roman 10" panose="00000500000000000000" pitchFamily="50" charset="0"/>
              </a:rPr>
              <a:t> (</a:t>
            </a:r>
            <a:r>
              <a:rPr lang="en-US" sz="2800" i="1" dirty="0" err="1">
                <a:latin typeface="LM Roman 10" panose="00000500000000000000" pitchFamily="50" charset="0"/>
              </a:rPr>
              <a:t>Pemroses</a:t>
            </a:r>
            <a:r>
              <a:rPr lang="en-US" sz="2800" i="1" dirty="0">
                <a:latin typeface="LM Roman 10" panose="00000500000000000000" pitchFamily="50" charset="0"/>
              </a:rPr>
              <a:t> Lain) </a:t>
            </a:r>
            <a:r>
              <a:rPr lang="en-US" sz="2800" dirty="0" err="1">
                <a:latin typeface="LM Roman 10" panose="00000500000000000000" pitchFamily="50" charset="0"/>
              </a:rPr>
              <a:t>tapi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sejatinya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bekerja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dengan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fungsi</a:t>
            </a:r>
            <a:r>
              <a:rPr lang="en-US" sz="2800" dirty="0">
                <a:latin typeface="LM Roman 10" panose="00000500000000000000" pitchFamily="50" charset="0"/>
              </a:rPr>
              <a:t> yang </a:t>
            </a:r>
            <a:r>
              <a:rPr lang="en-US" sz="2800" dirty="0" err="1">
                <a:latin typeface="LM Roman 10" panose="00000500000000000000" pitchFamily="50" charset="0"/>
              </a:rPr>
              <a:t>sama</a:t>
            </a:r>
            <a:r>
              <a:rPr lang="en-US" sz="2800" dirty="0">
                <a:latin typeface="LM Roman 10" panose="00000500000000000000" pitchFamily="50" charset="0"/>
              </a:rPr>
              <a:t>. </a:t>
            </a:r>
            <a:r>
              <a:rPr lang="en-US" sz="2800" dirty="0" err="1">
                <a:latin typeface="LM Roman 10" panose="00000500000000000000" pitchFamily="50" charset="0"/>
              </a:rPr>
              <a:t>Ibaratkan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otak</a:t>
            </a:r>
            <a:r>
              <a:rPr lang="en-US" sz="2800" dirty="0">
                <a:latin typeface="LM Roman 10" panose="00000500000000000000" pitchFamily="50" charset="0"/>
              </a:rPr>
              <a:t> pada </a:t>
            </a:r>
            <a:r>
              <a:rPr lang="en-US" sz="2800" dirty="0" err="1">
                <a:latin typeface="LM Roman 10" panose="00000500000000000000" pitchFamily="50" charset="0"/>
              </a:rPr>
              <a:t>manusia</a:t>
            </a:r>
            <a:r>
              <a:rPr lang="en-US" sz="2800" dirty="0">
                <a:latin typeface="LM Roman 10" panose="00000500000000000000" pitchFamily="50" charset="0"/>
              </a:rPr>
              <a:t>.</a:t>
            </a:r>
            <a:endParaRPr lang="en-ID" sz="2800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1FAD88C-C89E-63C0-F387-737F32E228E0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1E8E68C-8450-87AA-034B-2DD7831BE0D9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6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Bahasa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78"/>
            <a:ext cx="599451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latin typeface="LM Roman 10" panose="00000500000000000000" pitchFamily="50" charset="0"/>
              </a:rPr>
              <a:t>Bahasa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standar</a:t>
            </a:r>
            <a:r>
              <a:rPr lang="en-US" sz="2800" b="1" dirty="0">
                <a:latin typeface="LM Roman 10" panose="00000500000000000000" pitchFamily="50" charset="0"/>
              </a:rPr>
              <a:t> format </a:t>
            </a:r>
            <a:r>
              <a:rPr lang="en-US" sz="2800" b="1" dirty="0" err="1"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berikan</a:t>
            </a:r>
            <a:r>
              <a:rPr lang="en-US" sz="2800" b="1" dirty="0">
                <a:latin typeface="LM Roman 10" panose="00000500000000000000" pitchFamily="50" charset="0"/>
              </a:rPr>
              <a:t>. </a:t>
            </a:r>
            <a:r>
              <a:rPr lang="en-US" sz="2800" b="1" dirty="0" err="1">
                <a:latin typeface="LM Roman 10" panose="00000500000000000000" pitchFamily="50" charset="0"/>
              </a:rPr>
              <a:t>Seperti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manusia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Pemrograman</a:t>
            </a:r>
            <a:r>
              <a:rPr lang="en-US" sz="2800" b="1" dirty="0">
                <a:latin typeface="LM Roman 10" panose="00000500000000000000" pitchFamily="50" charset="0"/>
              </a:rPr>
              <a:t> Bahasa Juga </a:t>
            </a:r>
            <a:r>
              <a:rPr lang="en-US" sz="2800" b="1" dirty="0" err="1">
                <a:latin typeface="LM Roman 10" panose="00000500000000000000" pitchFamily="50" charset="0"/>
              </a:rPr>
              <a:t>ada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banyak</a:t>
            </a:r>
            <a:r>
              <a:rPr lang="en-US" sz="2800" b="1" dirty="0">
                <a:latin typeface="LM Roman 10" panose="00000500000000000000" pitchFamily="50" charset="0"/>
              </a:rPr>
              <a:t>. </a:t>
            </a:r>
            <a:r>
              <a:rPr lang="en-US" sz="2800" b="1" dirty="0" err="1">
                <a:latin typeface="LM Roman 10" panose="00000500000000000000" pitchFamily="50" charset="0"/>
              </a:rPr>
              <a:t>Variasi</a:t>
            </a:r>
            <a:r>
              <a:rPr lang="en-US" sz="2800" b="1" dirty="0">
                <a:latin typeface="LM Roman 10" panose="00000500000000000000" pitchFamily="50" charset="0"/>
              </a:rPr>
              <a:t> Bahasa </a:t>
            </a:r>
            <a:r>
              <a:rPr lang="en-US" sz="2800" b="1" dirty="0" err="1">
                <a:latin typeface="LM Roman 10" panose="00000500000000000000" pitchFamily="50" charset="0"/>
              </a:rPr>
              <a:t>Pemrograman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dikarenakan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setiap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jenis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memiliki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kebutuhan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berbeda</a:t>
            </a:r>
            <a:r>
              <a:rPr lang="en-US" sz="2800" b="1" dirty="0">
                <a:latin typeface="LM Roman 10" panose="00000500000000000000" pitchFamily="50" charset="0"/>
              </a:rPr>
              <a:t> – </a:t>
            </a:r>
            <a:r>
              <a:rPr lang="en-US" sz="2800" b="1" dirty="0" err="1">
                <a:latin typeface="LM Roman 10" panose="00000500000000000000" pitchFamily="50" charset="0"/>
              </a:rPr>
              <a:t>beda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penulisan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D" sz="2800" b="1" dirty="0">
              <a:latin typeface="LM Roman 10" panose="00000500000000000000" pitchFamily="50" charset="0"/>
            </a:endParaRPr>
          </a:p>
        </p:txBody>
      </p:sp>
      <p:pic>
        <p:nvPicPr>
          <p:cNvPr id="4098" name="Picture 2" descr="Meme beda bahasa Inggris dan daerah Berbagai sumber">
            <a:extLst>
              <a:ext uri="{FF2B5EF4-FFF2-40B4-BE49-F238E27FC236}">
                <a16:creationId xmlns:a16="http://schemas.microsoft.com/office/drawing/2014/main" id="{68C168FE-0C0B-E924-2AF1-D72F29A90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021" y="1573621"/>
            <a:ext cx="3935819" cy="393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7F2B4C7-7DD1-4B4B-6E60-1B6E896F1A8D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855FECD-DE36-2399-6743-AE9C3F87E6AE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35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119" y="303879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latin typeface="LM Roman 10" panose="00000500000000000000" pitchFamily="50" charset="0"/>
              </a:rPr>
              <a:t>Kenalan</a:t>
            </a:r>
            <a:r>
              <a:rPr lang="en-US" sz="4000" b="1" dirty="0"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latin typeface="LM Roman 10" panose="00000500000000000000" pitchFamily="50" charset="0"/>
              </a:rPr>
              <a:t>Dikit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119" y="1345596"/>
            <a:ext cx="9144000" cy="2083403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 : https://</a:t>
            </a:r>
            <a:r>
              <a:rPr lang="en-US" sz="2000" b="1" dirty="0" err="1">
                <a:solidFill>
                  <a:srgbClr val="FFFF00"/>
                </a:solidFill>
                <a:latin typeface="LM Roman 10" panose="000005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abdanhafidz.com</a:t>
            </a:r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</a:p>
          <a:p>
            <a:pPr algn="l"/>
            <a:r>
              <a:rPr lang="en-US" sz="2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Linkedin</a:t>
            </a:r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</a:rPr>
              <a:t> : </a:t>
            </a:r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  <a:hlinkClick r:id="rId3"/>
              </a:rPr>
              <a:t>https://</a:t>
            </a:r>
            <a:r>
              <a:rPr lang="en-US" sz="2000" b="1" dirty="0" err="1">
                <a:solidFill>
                  <a:srgbClr val="FFFF00"/>
                </a:solidFill>
                <a:latin typeface="LM Roman 10" panose="00000500000000000000" pitchFamily="50" charset="0"/>
                <a:hlinkClick r:id="rId3"/>
              </a:rPr>
              <a:t>www.linkedin.com</a:t>
            </a:r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  <a:hlinkClick r:id="rId3"/>
              </a:rPr>
              <a:t>/in/</a:t>
            </a:r>
            <a:r>
              <a:rPr lang="en-US" sz="2000" b="1" dirty="0" err="1">
                <a:solidFill>
                  <a:srgbClr val="FFFF00"/>
                </a:solidFill>
                <a:latin typeface="LM Roman 10" panose="00000500000000000000" pitchFamily="50" charset="0"/>
                <a:hlinkClick r:id="rId3"/>
              </a:rPr>
              <a:t>abdan-hafidz</a:t>
            </a:r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  <a:hlinkClick r:id="rId3"/>
              </a:rPr>
              <a:t>/</a:t>
            </a:r>
            <a:endParaRPr lang="en-US" sz="2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  <a:p>
            <a:pPr algn="l"/>
            <a:r>
              <a:rPr lang="en-US" sz="2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Github</a:t>
            </a:r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</a:rPr>
              <a:t> : </a:t>
            </a:r>
            <a:r>
              <a:rPr lang="en-US" sz="2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github.com</a:t>
            </a:r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</a:rPr>
              <a:t>/</a:t>
            </a:r>
            <a:r>
              <a:rPr lang="en-US" sz="2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abdan_hafidz</a:t>
            </a:r>
            <a:endParaRPr lang="en-US" sz="2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  <a:p>
            <a:pPr algn="l"/>
            <a:r>
              <a:rPr lang="en-US" sz="2000" b="1" i="1" u="sng" dirty="0">
                <a:solidFill>
                  <a:srgbClr val="FFFF00"/>
                </a:solidFill>
                <a:latin typeface="LM Roman 10" panose="00000500000000000000" pitchFamily="50" charset="0"/>
              </a:rPr>
              <a:t>  </a:t>
            </a:r>
            <a:endParaRPr lang="en-ID" sz="2000" b="1" i="1" u="sng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F8D9A69-E158-C5D4-ACCF-60B8FC66A1F4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00B0F0"/>
                </a:solidFill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solidFill>
                <a:srgbClr val="00B0F0"/>
              </a:solidFill>
              <a:latin typeface="LM Roman 10" panose="00000500000000000000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448DE33-EF2D-3152-FCDB-A96122C0D0A1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819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Bahasa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78"/>
            <a:ext cx="1017395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 err="1">
                <a:latin typeface="LM Roman 10" panose="00000500000000000000" pitchFamily="50" charset="0"/>
              </a:rPr>
              <a:t>Walaupun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variasi</a:t>
            </a:r>
            <a:r>
              <a:rPr lang="en-US" sz="2800" b="1" dirty="0">
                <a:latin typeface="LM Roman 10" panose="00000500000000000000" pitchFamily="50" charset="0"/>
              </a:rPr>
              <a:t> Bahasa yang </a:t>
            </a:r>
            <a:r>
              <a:rPr lang="en-US" sz="2800" b="1" dirty="0" err="1">
                <a:latin typeface="LM Roman 10" panose="00000500000000000000" pitchFamily="50" charset="0"/>
              </a:rPr>
              <a:t>banyak</a:t>
            </a:r>
            <a:r>
              <a:rPr lang="en-US" sz="2800" b="1" dirty="0">
                <a:latin typeface="LM Roman 10" panose="00000500000000000000" pitchFamily="50" charset="0"/>
              </a:rPr>
              <a:t>. Tapi </a:t>
            </a:r>
            <a:r>
              <a:rPr lang="en-US" sz="2800" b="1" dirty="0" err="1">
                <a:latin typeface="LM Roman 10" panose="00000500000000000000" pitchFamily="50" charset="0"/>
              </a:rPr>
              <a:t>sejatinya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setiap</a:t>
            </a:r>
            <a:r>
              <a:rPr lang="en-US" sz="2800" b="1" dirty="0">
                <a:latin typeface="LM Roman 10" panose="00000500000000000000" pitchFamily="50" charset="0"/>
              </a:rPr>
              <a:t> Bahasa </a:t>
            </a:r>
            <a:r>
              <a:rPr lang="en-US" sz="2800" b="1" dirty="0" err="1">
                <a:latin typeface="LM Roman 10" panose="00000500000000000000" pitchFamily="50" charset="0"/>
              </a:rPr>
              <a:t>Pemrograman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selalu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memiliki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tujuan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serupa</a:t>
            </a:r>
            <a:r>
              <a:rPr lang="en-US" sz="2800" b="1" dirty="0">
                <a:latin typeface="LM Roman 10" panose="00000500000000000000" pitchFamily="50" charset="0"/>
              </a:rPr>
              <a:t>. </a:t>
            </a:r>
            <a:r>
              <a:rPr lang="en-US" sz="2800" b="1" dirty="0" err="1">
                <a:latin typeface="LM Roman 10" panose="00000500000000000000" pitchFamily="50" charset="0"/>
              </a:rPr>
              <a:t>Terkadang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menjadi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pembeda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setiap</a:t>
            </a:r>
            <a:r>
              <a:rPr lang="en-US" sz="2800" b="1" dirty="0">
                <a:latin typeface="LM Roman 10" panose="00000500000000000000" pitchFamily="50" charset="0"/>
              </a:rPr>
              <a:t> Bahasa </a:t>
            </a:r>
            <a:r>
              <a:rPr lang="en-US" sz="2800" b="1" dirty="0" err="1">
                <a:latin typeface="LM Roman 10" panose="00000500000000000000" pitchFamily="50" charset="0"/>
              </a:rPr>
              <a:t>Pemrograman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Kemudahan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penulisan</a:t>
            </a:r>
            <a:endParaRPr lang="en-US" sz="2800" b="1" dirty="0">
              <a:latin typeface="LM Roman 10" panose="000005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Kecepatan</a:t>
            </a:r>
            <a:r>
              <a:rPr lang="en-US" sz="2800" b="1" dirty="0">
                <a:latin typeface="LM Roman 10" panose="00000500000000000000" pitchFamily="50" charset="0"/>
              </a:rPr>
              <a:t> Waktu Proses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Alokasi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Memori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Komputer</a:t>
            </a:r>
            <a:endParaRPr lang="en-US" sz="2800" b="1" dirty="0">
              <a:latin typeface="LM Roman 10" panose="000005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D" sz="28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0A000-C7B3-A3D0-FD13-BD7526AF28BA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5713AC9-9778-B221-490A-84E8439D55DB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2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Bahasa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10242" name="Picture 2" descr="Know All Popular Types of Computer Languages | Educba">
            <a:extLst>
              <a:ext uri="{FF2B5EF4-FFF2-40B4-BE49-F238E27FC236}">
                <a16:creationId xmlns:a16="http://schemas.microsoft.com/office/drawing/2014/main" id="{F3E2B747-7F48-B7A4-4F98-8E70B404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157" y="1776578"/>
            <a:ext cx="5312071" cy="41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296F06-6BDB-9B4D-03B3-8B7E3A86D484}"/>
              </a:ext>
            </a:extLst>
          </p:cNvPr>
          <p:cNvSpPr txBox="1"/>
          <p:nvPr/>
        </p:nvSpPr>
        <p:spPr>
          <a:xfrm>
            <a:off x="7038756" y="2403767"/>
            <a:ext cx="388173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 err="1">
                <a:latin typeface="LM Roman 10" panose="00000500000000000000" pitchFamily="50" charset="0"/>
              </a:rPr>
              <a:t>Semakin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tinggi</a:t>
            </a:r>
            <a:r>
              <a:rPr lang="en-US" sz="2800" b="1" dirty="0">
                <a:latin typeface="LM Roman 10" panose="00000500000000000000" pitchFamily="50" charset="0"/>
              </a:rPr>
              <a:t> level </a:t>
            </a:r>
            <a:r>
              <a:rPr lang="en-US" sz="2800" b="1" dirty="0" err="1">
                <a:latin typeface="LM Roman 10" panose="00000500000000000000" pitchFamily="50" charset="0"/>
              </a:rPr>
              <a:t>bahasanya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semakin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mendekati</a:t>
            </a:r>
            <a:r>
              <a:rPr lang="en-US" sz="2800" b="1" dirty="0">
                <a:latin typeface="LM Roman 10" panose="00000500000000000000" pitchFamily="50" charset="0"/>
              </a:rPr>
              <a:t> Bahasa </a:t>
            </a:r>
            <a:r>
              <a:rPr lang="en-US" sz="2800" b="1" dirty="0" err="1">
                <a:latin typeface="LM Roman 10" panose="00000500000000000000" pitchFamily="50" charset="0"/>
              </a:rPr>
              <a:t>manusia</a:t>
            </a:r>
            <a:r>
              <a:rPr lang="en-US" sz="2800" b="1" dirty="0">
                <a:latin typeface="LM Roman 10" panose="00000500000000000000" pitchFamily="50" charset="0"/>
              </a:rPr>
              <a:t> dan </a:t>
            </a:r>
            <a:r>
              <a:rPr lang="en-US" sz="2800" b="1" dirty="0" err="1">
                <a:latin typeface="LM Roman 10" panose="00000500000000000000" pitchFamily="50" charset="0"/>
              </a:rPr>
              <a:t>mudah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dipahami</a:t>
            </a:r>
            <a:r>
              <a:rPr lang="en-US" sz="2800" b="1" dirty="0">
                <a:latin typeface="LM Roman 10" panose="00000500000000000000" pitchFamily="50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D" sz="2800" b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2B86174-00D7-A03D-2BB5-7443392A3C9B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17A83DB-16F3-31C4-0FD9-3AAE6535935D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31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Bahasa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48751-BBF8-7BEE-21FA-4ED3A22A8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006" y="1776578"/>
            <a:ext cx="4875496" cy="3820964"/>
          </a:xfrm>
          <a:prstGeom prst="rect">
            <a:avLst/>
          </a:prstGeom>
        </p:spPr>
      </p:pic>
      <p:pic>
        <p:nvPicPr>
          <p:cNvPr id="11270" name="Picture 6" descr="If you are a beginner in software development, the toughest part of  learning pr… | Software development programming, Learn programming, Computer  science programming">
            <a:extLst>
              <a:ext uri="{FF2B5EF4-FFF2-40B4-BE49-F238E27FC236}">
                <a16:creationId xmlns:a16="http://schemas.microsoft.com/office/drawing/2014/main" id="{910BD279-9A18-E229-46B9-E576B488D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809" y="1776578"/>
            <a:ext cx="4233531" cy="423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F142B2-8ECA-D1FD-D376-0BF44F8377A5}"/>
                  </a:ext>
                </a:extLst>
              </p14:cNvPr>
              <p14:cNvContentPartPr/>
              <p14:nvPr/>
            </p14:nvContentPartPr>
            <p14:xfrm>
              <a:off x="6273720" y="3193920"/>
              <a:ext cx="578160" cy="464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F142B2-8ECA-D1FD-D376-0BF44F8377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4360" y="3184560"/>
                <a:ext cx="596880" cy="482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ubtitle 2">
            <a:extLst>
              <a:ext uri="{FF2B5EF4-FFF2-40B4-BE49-F238E27FC236}">
                <a16:creationId xmlns:a16="http://schemas.microsoft.com/office/drawing/2014/main" id="{20877368-9658-1DDA-D7FC-1BD52BE315A2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654C1C7-3EEF-A14F-14C3-BC34AFC739DF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355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Bahasa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980EA-A87C-6E03-E5CA-B603DB259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97" y="1776578"/>
            <a:ext cx="8078327" cy="424874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9555A19-450E-98C1-500F-391EF1D2390F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5F5E88D-2BE3-7DA4-56A0-35C7172BD93A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182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Bahasa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6146" name="Picture 2" descr="Types and Differences between Programming Languages">
            <a:extLst>
              <a:ext uri="{FF2B5EF4-FFF2-40B4-BE49-F238E27FC236}">
                <a16:creationId xmlns:a16="http://schemas.microsoft.com/office/drawing/2014/main" id="{426F0326-6937-B57B-2260-114777F2D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956" y="1967965"/>
            <a:ext cx="9381904" cy="390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F045C54-4EE0-39E2-07AC-8B647764674A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AD0A5AD-26A5-C069-8CA0-16826375E1F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563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Bahasa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78"/>
            <a:ext cx="10173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latin typeface="LM Roman 10" panose="00000500000000000000" pitchFamily="50" charset="0"/>
              </a:rPr>
              <a:t>Bahasa yang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gunakan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pemrograman</a:t>
            </a:r>
            <a:r>
              <a:rPr lang="en-US" sz="2800" b="1" dirty="0">
                <a:latin typeface="LM Roman 10" panose="00000500000000000000" pitchFamily="50" charset="0"/>
              </a:rPr>
              <a:t> di </a:t>
            </a:r>
            <a:r>
              <a:rPr lang="en-US" sz="2800" b="1" dirty="0" err="1">
                <a:latin typeface="LM Roman 10" panose="00000500000000000000" pitchFamily="50" charset="0"/>
              </a:rPr>
              <a:t>RKA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dominan</a:t>
            </a:r>
            <a:r>
              <a:rPr lang="en-US" sz="2800" b="1" dirty="0">
                <a:latin typeface="LM Roman 10" panose="00000500000000000000" pitchFamily="50" charset="0"/>
              </a:rPr>
              <a:t> Python, </a:t>
            </a:r>
            <a:r>
              <a:rPr lang="en-US" sz="2800" b="1" dirty="0" err="1">
                <a:latin typeface="LM Roman 10" panose="00000500000000000000" pitchFamily="50" charset="0"/>
              </a:rPr>
              <a:t>mungkin</a:t>
            </a:r>
            <a:r>
              <a:rPr lang="en-US" sz="2800" b="1" dirty="0">
                <a:latin typeface="LM Roman 10" panose="00000500000000000000" pitchFamily="50" charset="0"/>
              </a:rPr>
              <a:t> Sebagian </a:t>
            </a:r>
            <a:r>
              <a:rPr lang="en-US" sz="2800" b="1" dirty="0" err="1">
                <a:latin typeface="LM Roman 10" panose="00000500000000000000" pitchFamily="50" charset="0"/>
              </a:rPr>
              <a:t>ketemu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Javascript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73B022-E076-C02A-E005-F757B7346DF8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FC4402A-A447-CF51-85AE-3C37C88B192A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12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Compiler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80"/>
            <a:ext cx="1017395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Syntax-syntax </a:t>
            </a:r>
            <a:r>
              <a:rPr lang="en-US" sz="2800" b="1" dirty="0" err="1">
                <a:latin typeface="LM Roman 10" panose="00000500000000000000" pitchFamily="50" charset="0"/>
              </a:rPr>
              <a:t>tiap</a:t>
            </a:r>
            <a:r>
              <a:rPr lang="en-US" sz="2800" b="1" dirty="0">
                <a:latin typeface="LM Roman 10" panose="00000500000000000000" pitchFamily="50" charset="0"/>
              </a:rPr>
              <a:t> Bahasa </a:t>
            </a:r>
            <a:r>
              <a:rPr lang="en-US" sz="2800" b="1" dirty="0" err="1">
                <a:latin typeface="LM Roman 10" panose="00000500000000000000" pitchFamily="50" charset="0"/>
              </a:rPr>
              <a:t>pemograman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ditetapkan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sehingga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memudahkan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Kompilator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mengerti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kode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tulis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Nantinya</a:t>
            </a:r>
            <a:r>
              <a:rPr lang="en-US" sz="2800" b="1" dirty="0">
                <a:latin typeface="LM Roman 10" panose="00000500000000000000" pitchFamily="50" charset="0"/>
              </a:rPr>
              <a:t>, Bahasa </a:t>
            </a:r>
            <a:r>
              <a:rPr lang="en-US" sz="2800" b="1" dirty="0" err="1">
                <a:latin typeface="LM Roman 10" panose="00000500000000000000" pitchFamily="50" charset="0"/>
              </a:rPr>
              <a:t>pemograman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telah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tulis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diterjemahkan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kedalam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sebuah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Kompilator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supaya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dimengerti</a:t>
            </a:r>
            <a:r>
              <a:rPr lang="en-US" sz="2800" b="1" dirty="0">
                <a:latin typeface="LM Roman 10" panose="00000500000000000000" pitchFamily="50" charset="0"/>
              </a:rPr>
              <a:t> dan </a:t>
            </a:r>
            <a:r>
              <a:rPr lang="en-US" sz="2800" b="1" dirty="0" err="1">
                <a:latin typeface="LM Roman 10" panose="00000500000000000000" pitchFamily="50" charset="0"/>
              </a:rPr>
              <a:t>dieksekusi</a:t>
            </a:r>
            <a:r>
              <a:rPr lang="en-US" sz="2800" b="1" dirty="0">
                <a:latin typeface="LM Roman 10" panose="00000500000000000000" pitchFamily="50" charset="0"/>
              </a:rPr>
              <a:t> oleh </a:t>
            </a:r>
            <a:r>
              <a:rPr lang="en-US" sz="2800" b="1" dirty="0" err="1">
                <a:latin typeface="LM Roman 10" panose="00000500000000000000" pitchFamily="50" charset="0"/>
              </a:rPr>
              <a:t>Komputer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Compiler = program </a:t>
            </a:r>
            <a:r>
              <a:rPr lang="en-US" sz="2800" b="1" dirty="0" err="1">
                <a:latin typeface="LM Roman 10" panose="00000500000000000000" pitchFamily="50" charset="0"/>
              </a:rPr>
              <a:t>komputer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dapat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menerjemahkan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bahasa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pemrograman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tingkat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tinggi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ke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bahasa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mesin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D2265-06E1-AD1D-F300-0DE4845C16F9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4707339-4C6A-D356-B4D7-4BBC6BD7B1A0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94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Compiler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4B8C7-2BE7-EB33-56EF-BBA309E75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43" y="2084484"/>
            <a:ext cx="10380715" cy="268903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8A69BF2-1A5F-9D09-4ED9-1ABD8F9FB084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998EE9F-AF30-7B34-32DB-72EBDE67D5EE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279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Compiler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80"/>
            <a:ext cx="10173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Tapi </a:t>
            </a:r>
            <a:r>
              <a:rPr lang="en-US" sz="2800" b="1" dirty="0" err="1">
                <a:latin typeface="LM Roman 10" panose="00000500000000000000" pitchFamily="50" charset="0"/>
              </a:rPr>
              <a:t>sayangnya</a:t>
            </a:r>
            <a:r>
              <a:rPr lang="en-US" sz="2800" b="1" dirty="0">
                <a:latin typeface="LM Roman 10" panose="00000500000000000000" pitchFamily="50" charset="0"/>
              </a:rPr>
              <a:t> Python </a:t>
            </a:r>
            <a:r>
              <a:rPr lang="en-US" sz="2800" b="1" dirty="0" err="1">
                <a:latin typeface="LM Roman 10" panose="00000500000000000000" pitchFamily="50" charset="0"/>
              </a:rPr>
              <a:t>bukan</a:t>
            </a:r>
            <a:r>
              <a:rPr lang="en-US" sz="2800" b="1" dirty="0">
                <a:latin typeface="LM Roman 10" panose="00000500000000000000" pitchFamily="50" charset="0"/>
              </a:rPr>
              <a:t> Compiler Based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Ini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membuat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hal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ghibahin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si</a:t>
            </a:r>
            <a:r>
              <a:rPr lang="en-US" sz="2800" b="1" dirty="0">
                <a:latin typeface="LM Roman 10" panose="00000500000000000000" pitchFamily="50" charset="0"/>
              </a:rPr>
              <a:t> Python </a:t>
            </a:r>
            <a:r>
              <a:rPr lang="en-US" sz="2800" b="1" dirty="0" err="1">
                <a:latin typeface="LM Roman 10" panose="00000500000000000000" pitchFamily="50" charset="0"/>
              </a:rPr>
              <a:t>yaitu</a:t>
            </a:r>
            <a:r>
              <a:rPr lang="en-US" sz="2800" b="1" dirty="0">
                <a:latin typeface="LM Roman 10" panose="00000500000000000000" pitchFamily="50" charset="0"/>
              </a:rPr>
              <a:t> (</a:t>
            </a:r>
            <a:r>
              <a:rPr lang="en-US" sz="2800" b="1" dirty="0" err="1">
                <a:latin typeface="LM Roman 10" panose="00000500000000000000" pitchFamily="50" charset="0"/>
              </a:rPr>
              <a:t>LELET</a:t>
            </a:r>
            <a:r>
              <a:rPr lang="en-US" sz="2800" b="1" dirty="0">
                <a:latin typeface="LM Roman 10" panose="00000500000000000000" pitchFamily="50" charset="0"/>
              </a:rPr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6F71E7-E3CE-CFCE-B33F-F7FC9DC776A3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109B5D4-B3E0-986D-5C1C-3DB6C417F92E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5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Interpreter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80"/>
            <a:ext cx="1017395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Python </a:t>
            </a:r>
            <a:r>
              <a:rPr lang="en-US" sz="2800" b="1" dirty="0" err="1">
                <a:latin typeface="LM Roman 10" panose="00000500000000000000" pitchFamily="50" charset="0"/>
              </a:rPr>
              <a:t>memiliki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mekanisme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eksekusi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yaitu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melalui</a:t>
            </a:r>
            <a:r>
              <a:rPr lang="en-US" sz="2800" b="1" dirty="0">
                <a:latin typeface="LM Roman 10" panose="00000500000000000000" pitchFamily="50" charset="0"/>
              </a:rPr>
              <a:t> proses interpreting.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Di mana program yang </a:t>
            </a:r>
            <a:r>
              <a:rPr lang="en-US" sz="2800" b="1" dirty="0" err="1">
                <a:latin typeface="LM Roman 10" panose="00000500000000000000" pitchFamily="50" charset="0"/>
              </a:rPr>
              <a:t>sudah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tulis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langsung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dibaca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bentuk</a:t>
            </a:r>
            <a:r>
              <a:rPr lang="en-US" sz="2800" b="1" dirty="0">
                <a:latin typeface="LM Roman 10" panose="00000500000000000000" pitchFamily="50" charset="0"/>
              </a:rPr>
              <a:t> binary oleh </a:t>
            </a:r>
            <a:r>
              <a:rPr lang="en-US" sz="2800" b="1" dirty="0" err="1">
                <a:latin typeface="LM Roman 10" panose="00000500000000000000" pitchFamily="50" charset="0"/>
              </a:rPr>
              <a:t>komputer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</a:p>
        </p:txBody>
      </p:sp>
      <p:pic>
        <p:nvPicPr>
          <p:cNvPr id="1026" name="Picture 2" descr="Compiler Vs Interpreter. Have you ever thought, how a computer… | by  Platforuma India | Medium">
            <a:extLst>
              <a:ext uri="{FF2B5EF4-FFF2-40B4-BE49-F238E27FC236}">
                <a16:creationId xmlns:a16="http://schemas.microsoft.com/office/drawing/2014/main" id="{E9970B62-137C-81D4-818C-3964A46F0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460" y="3789894"/>
            <a:ext cx="6217465" cy="246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8F3BE046-FEE6-A3CC-509E-E148C0BDD7EA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9796EF5-3231-4667-AA85-59C8A40ED062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32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List of Contents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465000"/>
            <a:ext cx="10387054" cy="338716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Pengenalan</a:t>
            </a:r>
            <a:r>
              <a:rPr lang="en-US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Konsep</a:t>
            </a:r>
            <a:r>
              <a:rPr lang="en-US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endParaRPr lang="en-US" b="1" i="1" dirty="0">
              <a:solidFill>
                <a:srgbClr val="FFFF00"/>
              </a:solidFill>
              <a:latin typeface="LM Roman 10" panose="00000500000000000000" pitchFamily="50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Syntax Dasar Python: </a:t>
            </a:r>
            <a:r>
              <a:rPr lang="en-ID" b="1" i="1" dirty="0" err="1">
                <a:latin typeface="LM Roman 10" panose="00000500000000000000" pitchFamily="50" charset="0"/>
              </a:rPr>
              <a:t>Variabel</a:t>
            </a:r>
            <a:r>
              <a:rPr lang="en-ID" b="1" i="1" dirty="0">
                <a:latin typeface="LM Roman 10" panose="00000500000000000000" pitchFamily="50" charset="0"/>
              </a:rPr>
              <a:t> &amp; </a:t>
            </a:r>
            <a:r>
              <a:rPr lang="en-ID" b="1" i="1" dirty="0" err="1">
                <a:latin typeface="LM Roman 10" panose="00000500000000000000" pitchFamily="50" charset="0"/>
              </a:rPr>
              <a:t>Tipe</a:t>
            </a:r>
            <a:r>
              <a:rPr lang="en-ID" b="1" i="1" dirty="0">
                <a:latin typeface="LM Roman 10" panose="00000500000000000000" pitchFamily="50" charset="0"/>
              </a:rPr>
              <a:t> Data, </a:t>
            </a:r>
            <a:r>
              <a:rPr lang="en-ID" b="1" i="1" dirty="0" err="1">
                <a:latin typeface="LM Roman 10" panose="00000500000000000000" pitchFamily="50" charset="0"/>
              </a:rPr>
              <a:t>Masukan</a:t>
            </a:r>
            <a:r>
              <a:rPr lang="en-ID" b="1" i="1" dirty="0">
                <a:latin typeface="LM Roman 10" panose="00000500000000000000" pitchFamily="50" charset="0"/>
              </a:rPr>
              <a:t> &amp; </a:t>
            </a:r>
            <a:r>
              <a:rPr lang="en-ID" b="1" i="1" dirty="0" err="1">
                <a:latin typeface="LM Roman 10" panose="00000500000000000000" pitchFamily="50" charset="0"/>
              </a:rPr>
              <a:t>Keluaran</a:t>
            </a:r>
            <a:r>
              <a:rPr lang="en-ID" b="1" i="1" dirty="0">
                <a:latin typeface="LM Roman 10" panose="00000500000000000000" pitchFamily="50" charset="0"/>
              </a:rPr>
              <a:t>, </a:t>
            </a:r>
            <a:r>
              <a:rPr lang="en-ID" b="1" i="1" dirty="0" err="1">
                <a:latin typeface="LM Roman 10" panose="00000500000000000000" pitchFamily="50" charset="0"/>
              </a:rPr>
              <a:t>Percabangan</a:t>
            </a:r>
            <a:r>
              <a:rPr lang="en-ID" b="1" i="1" dirty="0">
                <a:latin typeface="LM Roman 10" panose="00000500000000000000" pitchFamily="50" charset="0"/>
              </a:rPr>
              <a:t> (if-else), </a:t>
            </a:r>
            <a:r>
              <a:rPr lang="en-ID" b="1" i="1" dirty="0" err="1">
                <a:latin typeface="LM Roman 10" panose="00000500000000000000" pitchFamily="50" charset="0"/>
              </a:rPr>
              <a:t>Perulangan</a:t>
            </a:r>
            <a:r>
              <a:rPr lang="en-ID" b="1" i="1" dirty="0">
                <a:latin typeface="LM Roman 10" panose="00000500000000000000" pitchFamily="50" charset="0"/>
              </a:rPr>
              <a:t> for – while, Subprogram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Pengenalan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Algoritma</a:t>
            </a:r>
            <a:endParaRPr lang="en-ID" b="1" i="1" dirty="0">
              <a:solidFill>
                <a:srgbClr val="FFFF00"/>
              </a:solidFill>
              <a:latin typeface="LM Roman 10" panose="00000500000000000000" pitchFamily="50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Problem Solving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Soal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Dasar</a:t>
            </a:r>
            <a:endParaRPr lang="en-ID" b="1" i="1" dirty="0"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65377C0-B4BF-B0FE-B0CA-E18FCBF19983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5954EE7-74C8-241E-A466-EC88D82A117E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181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10523983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IDE (Integrated Development Env.)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1030" name="Picture 6" descr="3 Contoh Surat Perjanjian, Beserta Fungi dan Ciri-Cirinya">
            <a:extLst>
              <a:ext uri="{FF2B5EF4-FFF2-40B4-BE49-F238E27FC236}">
                <a16:creationId xmlns:a16="http://schemas.microsoft.com/office/drawing/2014/main" id="{8DDB1BB6-5EE5-C460-8326-0871504D6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337" y="2031150"/>
            <a:ext cx="2320888" cy="130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C50ED2-1B23-AD9B-F0E5-3C8DBEDA0B24}"/>
              </a:ext>
            </a:extLst>
          </p:cNvPr>
          <p:cNvCxnSpPr>
            <a:stCxn id="1030" idx="3"/>
          </p:cNvCxnSpPr>
          <p:nvPr/>
        </p:nvCxnSpPr>
        <p:spPr>
          <a:xfrm flipV="1">
            <a:off x="4710227" y="2679407"/>
            <a:ext cx="1385775" cy="3979"/>
          </a:xfrm>
          <a:prstGeom prst="straightConnector1">
            <a:avLst/>
          </a:prstGeom>
          <a:ln w="76200">
            <a:solidFill>
              <a:srgbClr val="E63E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10 Jenis Kertas Yang Sering di Gunakan Sehari-hari - Penerbit Deepublish">
            <a:extLst>
              <a:ext uri="{FF2B5EF4-FFF2-40B4-BE49-F238E27FC236}">
                <a16:creationId xmlns:a16="http://schemas.microsoft.com/office/drawing/2014/main" id="{C2E0CC26-19AF-D9BE-29C9-4D6CC4060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11" y="2031151"/>
            <a:ext cx="2285112" cy="152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 descr="Josh Hutcherson &quot;Whistle&quot; Edit | Know Your Meme">
            <a:extLst>
              <a:ext uri="{FF2B5EF4-FFF2-40B4-BE49-F238E27FC236}">
                <a16:creationId xmlns:a16="http://schemas.microsoft.com/office/drawing/2014/main" id="{5989EADD-6055-327E-63A6-6AEE350A5E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D718B0-DF56-DF90-29C0-67459E237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965" y="3590404"/>
            <a:ext cx="4205035" cy="225801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8097CF-80DE-C38C-E8E9-5ACE5C16712C}"/>
              </a:ext>
            </a:extLst>
          </p:cNvPr>
          <p:cNvCxnSpPr/>
          <p:nvPr/>
        </p:nvCxnSpPr>
        <p:spPr>
          <a:xfrm flipV="1">
            <a:off x="6096002" y="4851993"/>
            <a:ext cx="1385775" cy="3979"/>
          </a:xfrm>
          <a:prstGeom prst="straightConnector1">
            <a:avLst/>
          </a:prstGeom>
          <a:ln w="76200">
            <a:solidFill>
              <a:srgbClr val="E63E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>
            <a:extLst>
              <a:ext uri="{FF2B5EF4-FFF2-40B4-BE49-F238E27FC236}">
                <a16:creationId xmlns:a16="http://schemas.microsoft.com/office/drawing/2014/main" id="{69D2E6FB-E8EB-50F2-B8E3-6625C2122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367" y="3721395"/>
            <a:ext cx="2745378" cy="255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B5C2A4A-EFCB-5B56-CC66-66790BFEE3D6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A3C7FA3-7223-84B6-07F6-E763D2E46C03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67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10523983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IDE (Integrated Development Env.)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8" name="AutoShape 10" descr="Josh Hutcherson &quot;Whistle&quot; Edit | Know Your Meme">
            <a:extLst>
              <a:ext uri="{FF2B5EF4-FFF2-40B4-BE49-F238E27FC236}">
                <a16:creationId xmlns:a16="http://schemas.microsoft.com/office/drawing/2014/main" id="{5989EADD-6055-327E-63A6-6AEE350A5E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06DB3E-3F5D-C665-6609-9095B69AF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56" y="2174358"/>
            <a:ext cx="3345712" cy="250928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2E08AD-1EDD-CB98-0570-692E470B61CF}"/>
              </a:ext>
            </a:extLst>
          </p:cNvPr>
          <p:cNvCxnSpPr/>
          <p:nvPr/>
        </p:nvCxnSpPr>
        <p:spPr>
          <a:xfrm flipV="1">
            <a:off x="4557827" y="3425023"/>
            <a:ext cx="1385775" cy="3979"/>
          </a:xfrm>
          <a:prstGeom prst="straightConnector1">
            <a:avLst/>
          </a:prstGeom>
          <a:ln w="76200">
            <a:solidFill>
              <a:srgbClr val="E63E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Visual Studio Code - Aplikasi Microsoft">
            <a:extLst>
              <a:ext uri="{FF2B5EF4-FFF2-40B4-BE49-F238E27FC236}">
                <a16:creationId xmlns:a16="http://schemas.microsoft.com/office/drawing/2014/main" id="{3B38F23C-B16E-95FE-EC60-C5CC22539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153978"/>
            <a:ext cx="2529664" cy="252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nda Packages [Analog Devices Wiki]">
            <a:extLst>
              <a:ext uri="{FF2B5EF4-FFF2-40B4-BE49-F238E27FC236}">
                <a16:creationId xmlns:a16="http://schemas.microsoft.com/office/drawing/2014/main" id="{EC2A3DCB-D293-50E2-49D7-1FAC70AAA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862" y="3593297"/>
            <a:ext cx="2692879" cy="211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ra Menggunakan Jupyter Notebook dengan Mudah">
            <a:extLst>
              <a:ext uri="{FF2B5EF4-FFF2-40B4-BE49-F238E27FC236}">
                <a16:creationId xmlns:a16="http://schemas.microsoft.com/office/drawing/2014/main" id="{B635F4A8-0E50-328B-6FE1-0693DD106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923" y="4468484"/>
            <a:ext cx="1805078" cy="180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ngenal Google Colab, Cara Menggunakan, dan Keuntungannya">
            <a:extLst>
              <a:ext uri="{FF2B5EF4-FFF2-40B4-BE49-F238E27FC236}">
                <a16:creationId xmlns:a16="http://schemas.microsoft.com/office/drawing/2014/main" id="{8D7195E0-58B3-1607-48AB-7ACAA4B9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862" y="1940377"/>
            <a:ext cx="2625633" cy="147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681546A-0623-F97F-1EC2-3E00C7E98623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B7BBAAA-63DA-BAAA-F019-AAD3D2E2F1E4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36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02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504757"/>
            <a:ext cx="10387054" cy="3387160"/>
          </a:xfrm>
        </p:spPr>
        <p:txBody>
          <a:bodyPr>
            <a:normAutofit/>
          </a:bodyPr>
          <a:lstStyle/>
          <a:p>
            <a:r>
              <a:rPr lang="en-US" sz="5400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Mulailah</a:t>
            </a:r>
            <a:r>
              <a:rPr lang="en-US" sz="5400" b="1" i="1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5400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Memprogram</a:t>
            </a:r>
            <a:endParaRPr lang="en-ID" sz="5400" b="1" i="1" dirty="0">
              <a:solidFill>
                <a:srgbClr val="00B0F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308DE-0DCF-92B1-CF66-8D9A19E1422C}"/>
              </a:ext>
            </a:extLst>
          </p:cNvPr>
          <p:cNvSpPr txBox="1"/>
          <p:nvPr/>
        </p:nvSpPr>
        <p:spPr>
          <a:xfrm>
            <a:off x="2388870" y="3361867"/>
            <a:ext cx="75872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i="1" dirty="0">
                <a:latin typeface="LM Roman 10" panose="00000500000000000000" pitchFamily="50" charset="0"/>
              </a:rPr>
              <a:t>Pada sub-</a:t>
            </a:r>
            <a:r>
              <a:rPr lang="en-ID" b="1" i="1" dirty="0" err="1">
                <a:latin typeface="LM Roman 10" panose="00000500000000000000" pitchFamily="50" charset="0"/>
              </a:rPr>
              <a:t>materi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ini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diharapkan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anda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memperhatikan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seluruh</a:t>
            </a:r>
            <a:r>
              <a:rPr lang="en-ID" b="1" i="1" dirty="0">
                <a:latin typeface="LM Roman 10" panose="00000500000000000000" pitchFamily="50" charset="0"/>
              </a:rPr>
              <a:t> tutorial yang </a:t>
            </a:r>
            <a:r>
              <a:rPr lang="en-ID" b="1" i="1" dirty="0" err="1">
                <a:latin typeface="LM Roman 10" panose="00000500000000000000" pitchFamily="50" charset="0"/>
              </a:rPr>
              <a:t>diberikan</a:t>
            </a:r>
            <a:r>
              <a:rPr lang="en-ID" b="1" i="1" dirty="0">
                <a:latin typeface="LM Roman 10" panose="00000500000000000000" pitchFamily="50" charset="0"/>
              </a:rPr>
              <a:t>. </a:t>
            </a:r>
            <a:r>
              <a:rPr lang="en-ID" b="1" i="1" dirty="0" err="1">
                <a:latin typeface="LM Roman 10" panose="00000500000000000000" pitchFamily="50" charset="0"/>
              </a:rPr>
              <a:t>Pembelajaran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bersifat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runut</a:t>
            </a:r>
            <a:r>
              <a:rPr lang="en-ID" b="1" i="1" dirty="0">
                <a:latin typeface="LM Roman 10" panose="00000500000000000000" pitchFamily="50" charset="0"/>
              </a:rPr>
              <a:t> dan </a:t>
            </a:r>
            <a:r>
              <a:rPr lang="en-ID" b="1" i="1" dirty="0" err="1">
                <a:latin typeface="LM Roman 10" panose="00000500000000000000" pitchFamily="50" charset="0"/>
              </a:rPr>
              <a:t>setiap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materi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saling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berkaitan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satu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sama</a:t>
            </a:r>
            <a:r>
              <a:rPr lang="en-ID" b="1" i="1" dirty="0">
                <a:latin typeface="LM Roman 10" panose="00000500000000000000" pitchFamily="50" charset="0"/>
              </a:rPr>
              <a:t> lain. Jika </a:t>
            </a:r>
            <a:r>
              <a:rPr lang="en-ID" b="1" i="1" dirty="0" err="1">
                <a:latin typeface="LM Roman 10" panose="00000500000000000000" pitchFamily="50" charset="0"/>
              </a:rPr>
              <a:t>anda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tertinggal</a:t>
            </a:r>
            <a:r>
              <a:rPr lang="en-ID" b="1" i="1" dirty="0">
                <a:latin typeface="LM Roman 10" panose="00000500000000000000" pitchFamily="50" charset="0"/>
              </a:rPr>
              <a:t> Sebagian </a:t>
            </a:r>
            <a:r>
              <a:rPr lang="en-ID" b="1" i="1" dirty="0" err="1">
                <a:latin typeface="LM Roman 10" panose="00000500000000000000" pitchFamily="50" charset="0"/>
              </a:rPr>
              <a:t>materi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maka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anda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akan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sulit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lanjut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ke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materi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berikutnya</a:t>
            </a:r>
            <a:r>
              <a:rPr lang="en-ID" b="1" i="1" dirty="0">
                <a:latin typeface="LM Roman 10" panose="00000500000000000000" pitchFamily="50" charset="0"/>
              </a:rPr>
              <a:t>. </a:t>
            </a:r>
            <a:br>
              <a:rPr lang="en-ID" b="1" i="1" dirty="0">
                <a:latin typeface="LM Roman 10" panose="00000500000000000000" pitchFamily="50" charset="0"/>
              </a:rPr>
            </a:br>
            <a:br>
              <a:rPr lang="en-ID" b="1" i="1" dirty="0">
                <a:latin typeface="LM Roman 10" panose="00000500000000000000" pitchFamily="50" charset="0"/>
              </a:rPr>
            </a:br>
            <a:r>
              <a:rPr lang="en-ID" b="1" i="1" dirty="0">
                <a:latin typeface="LM Roman 10" panose="00000500000000000000" pitchFamily="50" charset="0"/>
              </a:rPr>
              <a:t>JIKA ADA HAL YANG </a:t>
            </a:r>
            <a:r>
              <a:rPr lang="en-ID" b="1" i="1" dirty="0" err="1">
                <a:latin typeface="LM Roman 10" panose="00000500000000000000" pitchFamily="50" charset="0"/>
              </a:rPr>
              <a:t>DIBINGUNGKAN</a:t>
            </a:r>
            <a:r>
              <a:rPr lang="en-ID" b="1" i="1" dirty="0">
                <a:latin typeface="LM Roman 10" panose="00000500000000000000" pitchFamily="50" charset="0"/>
              </a:rPr>
              <a:t> MOHON </a:t>
            </a:r>
            <a:r>
              <a:rPr lang="en-ID" b="1" i="1" dirty="0" err="1">
                <a:latin typeface="LM Roman 10" panose="00000500000000000000" pitchFamily="50" charset="0"/>
              </a:rPr>
              <a:t>LANGSUNG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DITANYAKAN</a:t>
            </a:r>
            <a:r>
              <a:rPr lang="en-ID" b="1" i="1" dirty="0">
                <a:latin typeface="LM Roman 10" panose="00000500000000000000" pitchFamily="50" charset="0"/>
              </a:rPr>
              <a:t>!</a:t>
            </a:r>
            <a:endParaRPr lang="en-ID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EC99EC2-8F08-987D-FCA1-94E519E8407B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D96AEEF-5208-EFAC-9C5A-E304EF43AFAA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330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3163975"/>
            <a:ext cx="10387054" cy="3387160"/>
          </a:xfrm>
        </p:spPr>
        <p:txBody>
          <a:bodyPr>
            <a:normAutofit/>
          </a:bodyPr>
          <a:lstStyle/>
          <a:p>
            <a:r>
              <a:rPr lang="en-US" sz="6600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Perhatikan</a:t>
            </a:r>
            <a:r>
              <a:rPr lang="en-US" sz="6600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Lalu</a:t>
            </a:r>
          </a:p>
          <a:p>
            <a:r>
              <a:rPr lang="en-US" sz="6600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Praktikkan</a:t>
            </a:r>
            <a:r>
              <a:rPr lang="en-US" sz="6600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!</a:t>
            </a:r>
            <a:endParaRPr lang="en-ID" sz="6600" b="1" i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84BA3-A358-44F6-1BED-26C88A6AA467}"/>
              </a:ext>
            </a:extLst>
          </p:cNvPr>
          <p:cNvSpPr txBox="1"/>
          <p:nvPr/>
        </p:nvSpPr>
        <p:spPr>
          <a:xfrm>
            <a:off x="2454783" y="5169403"/>
            <a:ext cx="7587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i="1" dirty="0">
                <a:latin typeface="LM Roman 10" panose="00000500000000000000" pitchFamily="50" charset="0"/>
              </a:rPr>
              <a:t>Gak </a:t>
            </a:r>
            <a:r>
              <a:rPr lang="en-ID" b="1" i="1" dirty="0" err="1">
                <a:latin typeface="LM Roman 10" panose="00000500000000000000" pitchFamily="50" charset="0"/>
              </a:rPr>
              <a:t>boleh</a:t>
            </a:r>
            <a:r>
              <a:rPr lang="en-ID" b="1" i="1" dirty="0">
                <a:latin typeface="LM Roman 10" panose="00000500000000000000" pitchFamily="50" charset="0"/>
              </a:rPr>
              <a:t> gak focus, gak </a:t>
            </a:r>
            <a:r>
              <a:rPr lang="en-ID" b="1" i="1" dirty="0" err="1">
                <a:latin typeface="LM Roman 10" panose="00000500000000000000" pitchFamily="50" charset="0"/>
              </a:rPr>
              <a:t>boleh</a:t>
            </a:r>
            <a:r>
              <a:rPr lang="en-ID" b="1" i="1" dirty="0">
                <a:latin typeface="LM Roman 10" panose="00000500000000000000" pitchFamily="50" charset="0"/>
              </a:rPr>
              <a:t> gak </a:t>
            </a:r>
            <a:r>
              <a:rPr lang="en-ID" b="1" i="1" dirty="0" err="1">
                <a:latin typeface="LM Roman 10" panose="00000500000000000000" pitchFamily="50" charset="0"/>
              </a:rPr>
              <a:t>dipraktikkan</a:t>
            </a:r>
            <a:r>
              <a:rPr lang="en-ID" b="1" i="1" dirty="0">
                <a:latin typeface="LM Roman 10" panose="00000500000000000000" pitchFamily="50" charset="0"/>
              </a:rPr>
              <a:t>, gak </a:t>
            </a:r>
            <a:r>
              <a:rPr lang="en-ID" b="1" i="1" dirty="0" err="1">
                <a:latin typeface="LM Roman 10" panose="00000500000000000000" pitchFamily="50" charset="0"/>
              </a:rPr>
              <a:t>boleh</a:t>
            </a:r>
            <a:r>
              <a:rPr lang="en-ID" b="1" i="1" dirty="0">
                <a:latin typeface="LM Roman 10" panose="00000500000000000000" pitchFamily="50" charset="0"/>
              </a:rPr>
              <a:t> gak </a:t>
            </a:r>
            <a:r>
              <a:rPr lang="en-ID" b="1" i="1" dirty="0" err="1">
                <a:latin typeface="LM Roman 10" panose="00000500000000000000" pitchFamily="50" charset="0"/>
              </a:rPr>
              <a:t>paham</a:t>
            </a:r>
            <a:endParaRPr lang="en-ID" dirty="0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DF5C138F-761E-7896-5B28-F4C397A908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F68A60-8B49-5A77-AD9C-186FBB4B1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01" y="761389"/>
            <a:ext cx="2270201" cy="2270201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CEEB6945-940B-40FF-4A12-B934E280CD7F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BFD261F-C265-1EA1-9CCA-5F35E3D8A7F0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525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Persiapan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dan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Instalasi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80"/>
            <a:ext cx="1017395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>
                <a:latin typeface="LM Roman 10" panose="00000500000000000000" pitchFamily="50" charset="0"/>
              </a:rPr>
              <a:t>IDE/Compiler/Text Editor</a:t>
            </a:r>
          </a:p>
          <a:p>
            <a:r>
              <a:rPr lang="en-US" sz="2800" b="1" dirty="0">
                <a:latin typeface="LM Roman 10" panose="00000500000000000000" pitchFamily="50" charset="0"/>
              </a:rPr>
              <a:t>	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With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VSCode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: </a:t>
            </a:r>
            <a:r>
              <a:rPr lang="en-US" sz="2800" b="1" dirty="0">
                <a:latin typeface="LM Roman 10" panose="00000500000000000000" pitchFamily="50" charset="0"/>
              </a:rPr>
              <a:t>	</a:t>
            </a:r>
            <a:r>
              <a:rPr lang="en-US" sz="2400" b="1" dirty="0">
                <a:latin typeface="LM Roman 10" panose="00000500000000000000" pitchFamily="50" charset="0"/>
                <a:hlinkClick r:id="rId3"/>
              </a:rPr>
              <a:t>https://</a:t>
            </a:r>
            <a:r>
              <a:rPr lang="en-US" sz="2400" b="1" dirty="0" err="1">
                <a:latin typeface="LM Roman 10" panose="00000500000000000000" pitchFamily="50" charset="0"/>
                <a:hlinkClick r:id="rId3"/>
              </a:rPr>
              <a:t>code.visualstudio.com</a:t>
            </a:r>
            <a:r>
              <a:rPr lang="en-US" sz="2400" b="1" dirty="0">
                <a:latin typeface="LM Roman 10" panose="00000500000000000000" pitchFamily="50" charset="0"/>
                <a:hlinkClick r:id="rId3"/>
              </a:rPr>
              <a:t>/docs/python/python-tutorial</a:t>
            </a:r>
            <a:r>
              <a:rPr lang="en-US" sz="2400" b="1" dirty="0">
                <a:latin typeface="LM Roman 10" panose="00000500000000000000" pitchFamily="50" charset="0"/>
              </a:rPr>
              <a:t> </a:t>
            </a:r>
            <a:r>
              <a:rPr lang="en-US" sz="2800" b="1" dirty="0">
                <a:latin typeface="LM Roman 10" panose="00000500000000000000" pitchFamily="50" charset="0"/>
              </a:rPr>
              <a:t>	(</a:t>
            </a:r>
            <a:r>
              <a:rPr lang="en-US" sz="2800" b="1" dirty="0" err="1">
                <a:latin typeface="LM Roman 10" panose="00000500000000000000" pitchFamily="50" charset="0"/>
              </a:rPr>
              <a:t>Agak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Ribet</a:t>
            </a:r>
            <a:r>
              <a:rPr lang="en-US" sz="2800" b="1" dirty="0">
                <a:latin typeface="LM Roman 10" panose="00000500000000000000" pitchFamily="50" charset="0"/>
              </a:rPr>
              <a:t>)</a:t>
            </a:r>
          </a:p>
          <a:p>
            <a:r>
              <a:rPr lang="en-US" sz="2800" b="1" dirty="0">
                <a:latin typeface="LM Roman 10" panose="00000500000000000000" pitchFamily="50" charset="0"/>
              </a:rPr>
              <a:t>   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With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Jupyter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Notebook : </a:t>
            </a:r>
            <a:r>
              <a:rPr lang="en-US" sz="2800" b="1" dirty="0">
                <a:latin typeface="LM Roman 10" panose="00000500000000000000" pitchFamily="50" charset="0"/>
              </a:rPr>
              <a:t>	</a:t>
            </a:r>
            <a:r>
              <a:rPr lang="en-US" sz="2800" b="1" dirty="0">
                <a:latin typeface="LM Roman 10" panose="00000500000000000000" pitchFamily="50" charset="0"/>
                <a:hlinkClick r:id="rId4"/>
              </a:rPr>
              <a:t>https://</a:t>
            </a:r>
            <a:r>
              <a:rPr lang="en-US" sz="2800" b="1" dirty="0" err="1">
                <a:latin typeface="LM Roman 10" panose="00000500000000000000" pitchFamily="50" charset="0"/>
                <a:hlinkClick r:id="rId4"/>
              </a:rPr>
              <a:t>jupyter.org</a:t>
            </a:r>
            <a:r>
              <a:rPr lang="en-US" sz="2800" b="1" dirty="0">
                <a:latin typeface="LM Roman 10" panose="00000500000000000000" pitchFamily="50" charset="0"/>
                <a:hlinkClick r:id="rId4"/>
              </a:rPr>
              <a:t>/install</a:t>
            </a:r>
            <a:r>
              <a:rPr lang="en-US" sz="2800" b="1" dirty="0">
                <a:latin typeface="LM Roman 10" panose="00000500000000000000" pitchFamily="50" charset="0"/>
              </a:rPr>
              <a:t> 	(</a:t>
            </a:r>
            <a:r>
              <a:rPr lang="en-US" sz="2800" b="1" dirty="0" err="1">
                <a:latin typeface="LM Roman 10" panose="00000500000000000000" pitchFamily="50" charset="0"/>
              </a:rPr>
              <a:t>Lumayan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Mudah</a:t>
            </a:r>
            <a:r>
              <a:rPr lang="en-US" sz="2800" b="1" dirty="0">
                <a:latin typeface="LM Roman 10" panose="00000500000000000000" pitchFamily="50" charset="0"/>
              </a:rPr>
              <a:t>)</a:t>
            </a:r>
          </a:p>
          <a:p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	With Google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Colab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: </a:t>
            </a:r>
            <a:r>
              <a:rPr lang="en-US" sz="2800" b="1" dirty="0">
                <a:latin typeface="LM Roman 10" panose="00000500000000000000" pitchFamily="50" charset="0"/>
              </a:rPr>
              <a:t>	</a:t>
            </a:r>
          </a:p>
          <a:p>
            <a:r>
              <a:rPr lang="en-US" sz="2800" b="1" dirty="0">
                <a:latin typeface="LM Roman 10" panose="00000500000000000000" pitchFamily="50" charset="0"/>
                <a:hlinkClick r:id="rId5"/>
              </a:rPr>
              <a:t>	https://</a:t>
            </a:r>
            <a:r>
              <a:rPr lang="en-US" sz="2800" b="1" dirty="0" err="1">
                <a:latin typeface="LM Roman 10" panose="00000500000000000000" pitchFamily="50" charset="0"/>
                <a:hlinkClick r:id="rId5"/>
              </a:rPr>
              <a:t>colab.google</a:t>
            </a:r>
            <a:r>
              <a:rPr lang="en-US" sz="2800" b="1" dirty="0">
                <a:latin typeface="LM Roman 10" panose="00000500000000000000" pitchFamily="50" charset="0"/>
                <a:hlinkClick r:id="rId5"/>
              </a:rPr>
              <a:t>/</a:t>
            </a:r>
            <a:endParaRPr lang="en-US" sz="2800" b="1" dirty="0">
              <a:latin typeface="LM Roman 10" panose="00000500000000000000" pitchFamily="50" charset="0"/>
            </a:endParaRPr>
          </a:p>
          <a:p>
            <a:r>
              <a:rPr lang="en-US" sz="2800" b="1" dirty="0">
                <a:latin typeface="LM Roman 10" panose="00000500000000000000" pitchFamily="50" charset="0"/>
              </a:rPr>
              <a:t>	(Turu Deck)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  <a:p>
            <a:endParaRPr lang="en-US" sz="2800" b="1" dirty="0">
              <a:latin typeface="LM Roman 10" panose="00000500000000000000" pitchFamily="50" charset="0"/>
            </a:endParaRPr>
          </a:p>
        </p:txBody>
      </p:sp>
      <p:pic>
        <p:nvPicPr>
          <p:cNvPr id="6146" name="Picture 2" descr="Emoji Goofy GIF - Emoji Goofy - Discover &amp; Share GIFs">
            <a:extLst>
              <a:ext uri="{FF2B5EF4-FFF2-40B4-BE49-F238E27FC236}">
                <a16:creationId xmlns:a16="http://schemas.microsoft.com/office/drawing/2014/main" id="{D142BB5A-47C5-7FA8-D892-BF700CBEF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97" y="2296764"/>
            <a:ext cx="1049744" cy="104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OOFY AHH, nerd emoji&quot; Sticker for Sale by Shrewd Mood in 2023 | Goofy,  Emoji stickers, Emoji meme">
            <a:extLst>
              <a:ext uri="{FF2B5EF4-FFF2-40B4-BE49-F238E27FC236}">
                <a16:creationId xmlns:a16="http://schemas.microsoft.com/office/drawing/2014/main" id="{F9BD20D7-4586-31CD-2F0F-C9D569953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97" y="3618416"/>
            <a:ext cx="1049744" cy="104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remium Vector | Top quality emoticon zany emoji goofy emoticon with crazy  eyes and tongue out yellow face emoji popular element">
            <a:extLst>
              <a:ext uri="{FF2B5EF4-FFF2-40B4-BE49-F238E27FC236}">
                <a16:creationId xmlns:a16="http://schemas.microsoft.com/office/drawing/2014/main" id="{2D22960D-85B3-6C29-8B8F-AD2EC04C0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97" y="4940068"/>
            <a:ext cx="1049744" cy="105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CD50B0F-10BB-D5F1-101E-27848DB8A0D8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C29372C-8125-46E4-8E26-59681817D616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28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Lanjut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…. 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AYO </a:t>
            </a:r>
            <a:r>
              <a:rPr lang="en-US" sz="2800" b="1" dirty="0" err="1">
                <a:latin typeface="LM Roman 10" panose="00000500000000000000" pitchFamily="50" charset="0"/>
              </a:rPr>
              <a:t>NGODINGG</a:t>
            </a:r>
            <a:r>
              <a:rPr lang="en-US" sz="2800" b="1" dirty="0">
                <a:latin typeface="LM Roman 10" panose="00000500000000000000" pitchFamily="50" charset="0"/>
              </a:rPr>
              <a:t>!!!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480735-E0F5-C107-3CE8-48297A18C81D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48BE485-8918-F8AD-FBEF-0AA44FC22436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3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2.1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504757"/>
            <a:ext cx="10387054" cy="3387160"/>
          </a:xfrm>
        </p:spPr>
        <p:txBody>
          <a:bodyPr>
            <a:normAutofit/>
          </a:bodyPr>
          <a:lstStyle/>
          <a:p>
            <a:r>
              <a:rPr lang="en-US" sz="5400" b="1" i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Struktur</a:t>
            </a:r>
            <a:r>
              <a:rPr lang="en-US" sz="54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 Python</a:t>
            </a:r>
            <a:endParaRPr lang="en-ID" sz="54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308DE-0DCF-92B1-CF66-8D9A19E1422C}"/>
              </a:ext>
            </a:extLst>
          </p:cNvPr>
          <p:cNvSpPr txBox="1"/>
          <p:nvPr/>
        </p:nvSpPr>
        <p:spPr>
          <a:xfrm>
            <a:off x="2388870" y="3361867"/>
            <a:ext cx="758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i="1" dirty="0">
                <a:latin typeface="LM Roman 10" panose="00000500000000000000" pitchFamily="50" charset="0"/>
              </a:rPr>
              <a:t>Header Files , Namespace, Main Function</a:t>
            </a:r>
            <a:endParaRPr lang="en-ID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5A14B8-F1A3-EC87-8CC4-C891DB517C29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AE4A7D4-7B59-922C-726B-4E0B51ADAB2B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603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Struktur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Dasar Python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CE9869F-1F45-003B-4C8A-12DEFD166202}"/>
              </a:ext>
            </a:extLst>
          </p:cNvPr>
          <p:cNvSpPr txBox="1">
            <a:spLocks/>
          </p:cNvSpPr>
          <p:nvPr/>
        </p:nvSpPr>
        <p:spPr>
          <a:xfrm>
            <a:off x="1134919" y="2594346"/>
            <a:ext cx="7690106" cy="2690036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Gaada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Python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EzPz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gaada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Struktur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kek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C, C++,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atau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C#</a:t>
            </a:r>
          </a:p>
          <a:p>
            <a:pPr algn="l">
              <a:lnSpc>
                <a:spcPct val="100000"/>
              </a:lnSpc>
            </a:pP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Langsung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gas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tulis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kodenya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aja</a:t>
            </a: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C707948-9956-D734-8258-E5EE58BF1596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D292B0E-611B-8C95-5C57-FECBE999ABB0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81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Struktur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Dasar Python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Header Files / Library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E5D17-83D1-F1B5-5BDC-51FE576C2FA3}"/>
              </a:ext>
            </a:extLst>
          </p:cNvPr>
          <p:cNvSpPr txBox="1">
            <a:spLocks/>
          </p:cNvSpPr>
          <p:nvPr/>
        </p:nvSpPr>
        <p:spPr>
          <a:xfrm>
            <a:off x="1167016" y="2379689"/>
            <a:ext cx="7690106" cy="1154464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3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sz="3200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8E5CC-A5E8-A089-664B-C326C48E6565}"/>
              </a:ext>
            </a:extLst>
          </p:cNvPr>
          <p:cNvSpPr txBox="1"/>
          <p:nvPr/>
        </p:nvSpPr>
        <p:spPr>
          <a:xfrm>
            <a:off x="9103244" y="2371061"/>
            <a:ext cx="26563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Dengan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menggunakan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numpy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kita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bisa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endParaRPr lang="en-US" b="1" dirty="0">
              <a:latin typeface="LM Roman 10" panose="00000500000000000000" pitchFamily="50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4157A8-769C-9F80-72A3-C53C6FB7E8F8}"/>
              </a:ext>
            </a:extLst>
          </p:cNvPr>
          <p:cNvCxnSpPr/>
          <p:nvPr/>
        </p:nvCxnSpPr>
        <p:spPr>
          <a:xfrm>
            <a:off x="4430368" y="2810606"/>
            <a:ext cx="70174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50A35D-7833-7E38-F1A7-1E6869F3DDAF}"/>
              </a:ext>
            </a:extLst>
          </p:cNvPr>
          <p:cNvSpPr txBox="1"/>
          <p:nvPr/>
        </p:nvSpPr>
        <p:spPr>
          <a:xfrm>
            <a:off x="5132117" y="2625940"/>
            <a:ext cx="2656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Header File</a:t>
            </a:r>
            <a:endParaRPr lang="en-US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0C057A-E8F1-FDCD-DD35-8719D3249076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F246E0D-C4D6-937D-D621-42E02DA46D59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09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Struktur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Dasar Python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Header Files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083053-B5C0-4069-9D60-45316400E077}"/>
              </a:ext>
            </a:extLst>
          </p:cNvPr>
          <p:cNvSpPr txBox="1">
            <a:spLocks/>
          </p:cNvSpPr>
          <p:nvPr/>
        </p:nvSpPr>
        <p:spPr>
          <a:xfrm>
            <a:off x="1145551" y="2878258"/>
            <a:ext cx="9370049" cy="3359889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goreng_ayam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panasin_minyak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suhu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=80)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cuci_ayam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masukkan_ke_wajan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lnSpc>
                <a:spcPct val="100000"/>
              </a:lnSpc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AA34C-D72C-5BAF-04A3-9558D343073F}"/>
              </a:ext>
            </a:extLst>
          </p:cNvPr>
          <p:cNvSpPr txBox="1"/>
          <p:nvPr/>
        </p:nvSpPr>
        <p:spPr>
          <a:xfrm>
            <a:off x="1054873" y="2299800"/>
            <a:ext cx="104282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Tidak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Header Files</a:t>
            </a:r>
          </a:p>
          <a:p>
            <a:endParaRPr lang="en-US" sz="2800" b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pic>
        <p:nvPicPr>
          <p:cNvPr id="7170" name="Picture 2" descr="Resep Ayam Goreng Hongkong Empuk dan Bumbunya Meresap - Lifestyle Fimela.com">
            <a:extLst>
              <a:ext uri="{FF2B5EF4-FFF2-40B4-BE49-F238E27FC236}">
                <a16:creationId xmlns:a16="http://schemas.microsoft.com/office/drawing/2014/main" id="{518AA000-C4B8-F12A-F141-99F7ECF67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507" y="3493738"/>
            <a:ext cx="3531781" cy="198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1C2ECB47-A3DF-20E5-1A82-850A234630EE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13B2EAA-ACCA-C569-7AC7-9453CF9D271C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87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Disclaimer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465000"/>
            <a:ext cx="10387054" cy="338716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LM Roman 10" panose="00000500000000000000" pitchFamily="50" charset="0"/>
              </a:rPr>
              <a:t>Kalau</a:t>
            </a:r>
            <a:r>
              <a:rPr lang="en-US" b="1" i="1" dirty="0"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latin typeface="LM Roman 10" panose="00000500000000000000" pitchFamily="50" charset="0"/>
              </a:rPr>
              <a:t>aku</a:t>
            </a:r>
            <a:r>
              <a:rPr lang="en-US" b="1" i="1" dirty="0"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latin typeface="LM Roman 10" panose="00000500000000000000" pitchFamily="50" charset="0"/>
              </a:rPr>
              <a:t>kecepetan</a:t>
            </a:r>
            <a:r>
              <a:rPr lang="en-US" b="1" i="1" dirty="0"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latin typeface="LM Roman 10" panose="00000500000000000000" pitchFamily="50" charset="0"/>
              </a:rPr>
              <a:t>bilang</a:t>
            </a:r>
            <a:endParaRPr lang="en-US" b="1" i="1" dirty="0">
              <a:latin typeface="LM Roman 10" panose="00000500000000000000" pitchFamily="50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LM Roman 10" panose="00000500000000000000" pitchFamily="50" charset="0"/>
              </a:rPr>
              <a:t>Kalau</a:t>
            </a:r>
            <a:r>
              <a:rPr lang="en-US" b="1" i="1" dirty="0"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koneksiku</a:t>
            </a:r>
            <a:r>
              <a:rPr lang="en-US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putus</a:t>
            </a:r>
            <a:r>
              <a:rPr lang="en-US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– </a:t>
            </a: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putus</a:t>
            </a:r>
            <a:r>
              <a:rPr lang="en-US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, </a:t>
            </a: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pinjam</a:t>
            </a:r>
            <a:r>
              <a:rPr lang="en-US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dulu</a:t>
            </a:r>
            <a:r>
              <a:rPr lang="en-US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seratus</a:t>
            </a:r>
            <a:endParaRPr lang="en-US" b="1" i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87BE4DF-0A6F-140D-4DDA-108420956D84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24A755E-5666-C17C-6C02-A2884E941855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468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Struktur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Dasar Python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Header Files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083053-B5C0-4069-9D60-45316400E077}"/>
              </a:ext>
            </a:extLst>
          </p:cNvPr>
          <p:cNvSpPr txBox="1">
            <a:spLocks/>
          </p:cNvSpPr>
          <p:nvPr/>
        </p:nvSpPr>
        <p:spPr>
          <a:xfrm>
            <a:off x="1145552" y="2878259"/>
            <a:ext cx="6105854" cy="805220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warteg_Bahari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wb.pesen_ayam_goreng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AA34C-D72C-5BAF-04A3-9558D343073F}"/>
              </a:ext>
            </a:extLst>
          </p:cNvPr>
          <p:cNvSpPr txBox="1"/>
          <p:nvPr/>
        </p:nvSpPr>
        <p:spPr>
          <a:xfrm>
            <a:off x="1054873" y="2299800"/>
            <a:ext cx="10428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Header Files</a:t>
            </a:r>
          </a:p>
        </p:txBody>
      </p:sp>
      <p:pic>
        <p:nvPicPr>
          <p:cNvPr id="7170" name="Picture 2" descr="Resep Ayam Goreng Hongkong Empuk dan Bumbunya Meresap - Lifestyle Fimela.com">
            <a:extLst>
              <a:ext uri="{FF2B5EF4-FFF2-40B4-BE49-F238E27FC236}">
                <a16:creationId xmlns:a16="http://schemas.microsoft.com/office/drawing/2014/main" id="{518AA000-C4B8-F12A-F141-99F7ECF67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052" y="2435688"/>
            <a:ext cx="3531781" cy="198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E0F960AB-223D-6A7F-8F80-B38C161DF0B5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98FD51-885C-5E33-A67E-64138BFB68CA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11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2.2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504757"/>
            <a:ext cx="10387054" cy="3387160"/>
          </a:xfrm>
        </p:spPr>
        <p:txBody>
          <a:bodyPr>
            <a:normAutofit/>
          </a:bodyPr>
          <a:lstStyle/>
          <a:p>
            <a:r>
              <a:rPr lang="en-US" sz="5400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Variabel</a:t>
            </a:r>
            <a:r>
              <a:rPr lang="en-US" sz="5400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&amp; </a:t>
            </a:r>
            <a:r>
              <a:rPr lang="en-US" sz="5400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Tipe</a:t>
            </a:r>
            <a:r>
              <a:rPr lang="en-US" sz="5400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Data</a:t>
            </a:r>
            <a:endParaRPr lang="en-ID" sz="5400" b="1" i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308DE-0DCF-92B1-CF66-8D9A19E1422C}"/>
              </a:ext>
            </a:extLst>
          </p:cNvPr>
          <p:cNvSpPr txBox="1"/>
          <p:nvPr/>
        </p:nvSpPr>
        <p:spPr>
          <a:xfrm>
            <a:off x="2388870" y="3361869"/>
            <a:ext cx="7587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i="1" dirty="0">
                <a:latin typeface="LM Roman 10" panose="00000500000000000000" pitchFamily="50" charset="0"/>
              </a:rPr>
              <a:t>Variable, </a:t>
            </a:r>
            <a:r>
              <a:rPr lang="en-ID" b="1" i="1" dirty="0" err="1">
                <a:latin typeface="LM Roman 10" panose="00000500000000000000" pitchFamily="50" charset="0"/>
              </a:rPr>
              <a:t>Tipe</a:t>
            </a:r>
            <a:r>
              <a:rPr lang="en-ID" b="1" i="1" dirty="0">
                <a:latin typeface="LM Roman 10" panose="00000500000000000000" pitchFamily="50" charset="0"/>
              </a:rPr>
              <a:t> Data Dasar (Integer (</a:t>
            </a:r>
            <a:r>
              <a:rPr lang="en-ID" b="1" i="1" dirty="0" err="1">
                <a:latin typeface="LM Roman 10" panose="00000500000000000000" pitchFamily="50" charset="0"/>
              </a:rPr>
              <a:t>int,longint</a:t>
            </a:r>
            <a:r>
              <a:rPr lang="en-ID" b="1" i="1" dirty="0">
                <a:latin typeface="LM Roman 10" panose="00000500000000000000" pitchFamily="50" charset="0"/>
              </a:rPr>
              <a:t>) , String, Character, Boolean, Double, Float)</a:t>
            </a:r>
            <a:endParaRPr lang="en-ID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E0E42D-3D13-9303-D48F-65230DDA9D4D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129CE00-5480-83D0-E2F8-BD1D419DDF2A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53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Variabel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Variabel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istilah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dunia </a:t>
            </a:r>
            <a:r>
              <a:rPr lang="en-US" sz="2800" b="1" dirty="0" err="1">
                <a:latin typeface="LM Roman 10" panose="00000500000000000000" pitchFamily="50" charset="0"/>
              </a:rPr>
              <a:t>matematika</a:t>
            </a:r>
            <a:r>
              <a:rPr lang="en-US" sz="2800" b="1" dirty="0">
                <a:latin typeface="LM Roman 10" panose="00000500000000000000" pitchFamily="50" charset="0"/>
              </a:rPr>
              <a:t>, yang </a:t>
            </a:r>
            <a:r>
              <a:rPr lang="en-US" sz="2800" b="1" dirty="0" err="1">
                <a:latin typeface="LM Roman 10" panose="00000500000000000000" pitchFamily="50" charset="0"/>
              </a:rPr>
              <a:t>memetakan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sebuah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nama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ke</a:t>
            </a:r>
            <a:endParaRPr lang="en-US" sz="2800" b="1" dirty="0">
              <a:latin typeface="LM Roman 10" panose="00000500000000000000" pitchFamily="50" charset="0"/>
            </a:endParaRPr>
          </a:p>
          <a:p>
            <a:r>
              <a:rPr lang="en-US" sz="2800" b="1" dirty="0" err="1">
                <a:latin typeface="LM Roman 10" panose="00000500000000000000" pitchFamily="50" charset="0"/>
              </a:rPr>
              <a:t>suatu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nilai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4E94C6-D7AB-164D-E729-AFA0B6CBA583}"/>
              </a:ext>
            </a:extLst>
          </p:cNvPr>
          <p:cNvSpPr txBox="1">
            <a:spLocks/>
          </p:cNvSpPr>
          <p:nvPr/>
        </p:nvSpPr>
        <p:spPr>
          <a:xfrm>
            <a:off x="1129300" y="3242931"/>
            <a:ext cx="10492087" cy="2147777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namadepan</a:t>
            </a:r>
            <a:r>
              <a:rPr lang="en-US" sz="3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“Abdan”</a:t>
            </a:r>
            <a:br>
              <a:rPr lang="en-US" sz="3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namabelakang</a:t>
            </a:r>
            <a:r>
              <a:rPr lang="en-US" sz="3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“Hafidz”</a:t>
            </a:r>
          </a:p>
          <a:p>
            <a:pPr algn="l">
              <a:lnSpc>
                <a:spcPct val="100000"/>
              </a:lnSpc>
            </a:pPr>
            <a:r>
              <a:rPr lang="en-US" sz="3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Jumlahpacar</a:t>
            </a:r>
            <a:r>
              <a:rPr lang="en-US" sz="3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algn="l">
              <a:lnSpc>
                <a:spcPct val="100000"/>
              </a:lnSpc>
            </a:pPr>
            <a:r>
              <a:rPr lang="en-US" sz="3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namalengkap</a:t>
            </a:r>
            <a:r>
              <a:rPr lang="en-US" sz="3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namadepan</a:t>
            </a:r>
            <a:r>
              <a:rPr lang="en-US" sz="3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3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namabelakang</a:t>
            </a:r>
            <a:endParaRPr lang="en-US" sz="32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D8CDE-8D8B-5073-6734-252FF3997D88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7960B4C-37E0-ACE0-65EA-4D517B70E434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07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Variabel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Aturan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penamaan</a:t>
            </a:r>
            <a:r>
              <a:rPr lang="en-US" sz="2800" b="1" dirty="0">
                <a:latin typeface="LM Roman 10" panose="00000500000000000000" pitchFamily="50" charset="0"/>
              </a:rPr>
              <a:t> variable 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8A069-45B0-43D0-62F3-A64A0657EC68}"/>
              </a:ext>
            </a:extLst>
          </p:cNvPr>
          <p:cNvSpPr txBox="1"/>
          <p:nvPr/>
        </p:nvSpPr>
        <p:spPr>
          <a:xfrm>
            <a:off x="1054872" y="2496100"/>
            <a:ext cx="7077222" cy="3788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b="1" i="1" dirty="0">
                <a:latin typeface="LM Roman 10" panose="00000500000000000000" pitchFamily="50" charset="0"/>
              </a:rPr>
              <a:t>1. </a:t>
            </a:r>
            <a:r>
              <a:rPr lang="en-ID" b="1" i="1" dirty="0" err="1">
                <a:latin typeface="LM Roman 10" panose="00000500000000000000" pitchFamily="50" charset="0"/>
              </a:rPr>
              <a:t>Terdiri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dari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kombinasi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karakter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huruf</a:t>
            </a:r>
            <a:r>
              <a:rPr lang="en-ID" b="1" i="1" dirty="0">
                <a:latin typeface="LM Roman 10" panose="00000500000000000000" pitchFamily="50" charset="0"/>
              </a:rPr>
              <a:t>, </a:t>
            </a:r>
            <a:r>
              <a:rPr lang="en-ID" b="1" i="1" dirty="0" err="1">
                <a:latin typeface="LM Roman 10" panose="00000500000000000000" pitchFamily="50" charset="0"/>
              </a:rPr>
              <a:t>angka</a:t>
            </a:r>
            <a:r>
              <a:rPr lang="en-ID" b="1" i="1" dirty="0">
                <a:latin typeface="LM Roman 10" panose="00000500000000000000" pitchFamily="50" charset="0"/>
              </a:rPr>
              <a:t>, dan underscore (_).</a:t>
            </a:r>
          </a:p>
          <a:p>
            <a:pPr>
              <a:lnSpc>
                <a:spcPct val="150000"/>
              </a:lnSpc>
            </a:pPr>
            <a:r>
              <a:rPr lang="en-ID" b="1" i="1" dirty="0">
                <a:latin typeface="LM Roman 10" panose="00000500000000000000" pitchFamily="50" charset="0"/>
              </a:rPr>
              <a:t>2. </a:t>
            </a:r>
            <a:r>
              <a:rPr lang="en-ID" b="1" i="1" dirty="0" err="1">
                <a:latin typeface="LM Roman 10" panose="00000500000000000000" pitchFamily="50" charset="0"/>
              </a:rPr>
              <a:t>Tidak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boleh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dimulai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dengan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angka</a:t>
            </a:r>
            <a:r>
              <a:rPr lang="en-ID" b="1" i="1" dirty="0">
                <a:latin typeface="LM Roman 10" panose="00000500000000000000" pitchFamily="50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D" b="1" i="1" dirty="0">
                <a:latin typeface="LM Roman 10" panose="00000500000000000000" pitchFamily="50" charset="0"/>
              </a:rPr>
              <a:t>3. </a:t>
            </a:r>
            <a:r>
              <a:rPr lang="en-ID" b="1" i="1" dirty="0" err="1">
                <a:latin typeface="LM Roman 10" panose="00000500000000000000" pitchFamily="50" charset="0"/>
              </a:rPr>
              <a:t>Huruf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kapital</a:t>
            </a:r>
            <a:r>
              <a:rPr lang="en-ID" b="1" i="1" dirty="0">
                <a:latin typeface="LM Roman 10" panose="00000500000000000000" pitchFamily="50" charset="0"/>
              </a:rPr>
              <a:t> dan </a:t>
            </a:r>
            <a:r>
              <a:rPr lang="en-ID" b="1" i="1" dirty="0" err="1">
                <a:latin typeface="LM Roman 10" panose="00000500000000000000" pitchFamily="50" charset="0"/>
              </a:rPr>
              <a:t>huruf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kecil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dianggap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berbeda</a:t>
            </a:r>
            <a:r>
              <a:rPr lang="en-ID" b="1" i="1" dirty="0">
                <a:latin typeface="LM Roman 10" panose="00000500000000000000" pitchFamily="50" charset="0"/>
              </a:rPr>
              <a:t>. </a:t>
            </a:r>
            <a:r>
              <a:rPr lang="en-ID" b="1" i="1" dirty="0" err="1">
                <a:latin typeface="LM Roman 10" panose="00000500000000000000" pitchFamily="50" charset="0"/>
              </a:rPr>
              <a:t>Artinya</a:t>
            </a:r>
            <a:r>
              <a:rPr lang="en-ID" b="1" i="1" dirty="0">
                <a:latin typeface="LM Roman 10" panose="00000500000000000000" pitchFamily="50" charset="0"/>
              </a:rPr>
              <a:t> ”</a:t>
            </a:r>
            <a:r>
              <a:rPr lang="en-ID" b="1" i="1" dirty="0" err="1">
                <a:latin typeface="LM Roman 10" panose="00000500000000000000" pitchFamily="50" charset="0"/>
              </a:rPr>
              <a:t>a1</a:t>
            </a:r>
            <a:r>
              <a:rPr lang="en-ID" b="1" i="1" dirty="0">
                <a:latin typeface="LM Roman 10" panose="00000500000000000000" pitchFamily="50" charset="0"/>
              </a:rPr>
              <a:t>” dan ”A1” </a:t>
            </a:r>
            <a:r>
              <a:rPr lang="en-ID" b="1" i="1" dirty="0" err="1">
                <a:latin typeface="LM Roman 10" panose="00000500000000000000" pitchFamily="50" charset="0"/>
              </a:rPr>
              <a:t>dianggap</a:t>
            </a:r>
            <a:endParaRPr lang="en-ID" b="1" i="1" dirty="0">
              <a:latin typeface="LM Roman 10" panose="00000500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ID" b="1" i="1" dirty="0" err="1">
                <a:latin typeface="LM Roman 10" panose="00000500000000000000" pitchFamily="50" charset="0"/>
              </a:rPr>
              <a:t>merupakan</a:t>
            </a:r>
            <a:r>
              <a:rPr lang="en-ID" b="1" i="1" dirty="0">
                <a:latin typeface="LM Roman 10" panose="00000500000000000000" pitchFamily="50" charset="0"/>
              </a:rPr>
              <a:t> dua </a:t>
            </a:r>
            <a:r>
              <a:rPr lang="en-ID" b="1" i="1" dirty="0" err="1">
                <a:latin typeface="LM Roman 10" panose="00000500000000000000" pitchFamily="50" charset="0"/>
              </a:rPr>
              <a:t>variabel</a:t>
            </a:r>
            <a:r>
              <a:rPr lang="en-ID" b="1" i="1" dirty="0">
                <a:latin typeface="LM Roman 10" panose="00000500000000000000" pitchFamily="50" charset="0"/>
              </a:rPr>
              <a:t> yang </a:t>
            </a:r>
            <a:r>
              <a:rPr lang="en-ID" b="1" i="1" dirty="0" err="1">
                <a:latin typeface="LM Roman 10" panose="00000500000000000000" pitchFamily="50" charset="0"/>
              </a:rPr>
              <a:t>berbeda</a:t>
            </a:r>
            <a:r>
              <a:rPr lang="en-ID" b="1" i="1" dirty="0">
                <a:latin typeface="LM Roman 10" panose="00000500000000000000" pitchFamily="50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D" b="1" i="1" dirty="0">
                <a:latin typeface="LM Roman 10" panose="00000500000000000000" pitchFamily="50" charset="0"/>
              </a:rPr>
              <a:t>4. </a:t>
            </a:r>
            <a:r>
              <a:rPr lang="en-ID" b="1" i="1" dirty="0" err="1">
                <a:latin typeface="LM Roman 10" panose="00000500000000000000" pitchFamily="50" charset="0"/>
              </a:rPr>
              <a:t>Tidak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boleh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merupakan</a:t>
            </a:r>
            <a:r>
              <a:rPr lang="en-ID" b="1" i="1" dirty="0">
                <a:latin typeface="LM Roman 10" panose="00000500000000000000" pitchFamily="50" charset="0"/>
              </a:rPr>
              <a:t> reserved word. </a:t>
            </a:r>
            <a:r>
              <a:rPr lang="en-ID" b="1" i="1" dirty="0" err="1">
                <a:latin typeface="LM Roman 10" panose="00000500000000000000" pitchFamily="50" charset="0"/>
              </a:rPr>
              <a:t>Contoh</a:t>
            </a:r>
            <a:r>
              <a:rPr lang="en-ID" b="1" i="1" dirty="0">
                <a:latin typeface="LM Roman 10" panose="00000500000000000000" pitchFamily="50" charset="0"/>
              </a:rPr>
              <a:t> reserved word pada python: print, def,</a:t>
            </a:r>
          </a:p>
          <a:p>
            <a:pPr>
              <a:lnSpc>
                <a:spcPct val="150000"/>
              </a:lnSpc>
            </a:pPr>
            <a:r>
              <a:rPr lang="en-ID" b="1" i="1" dirty="0">
                <a:latin typeface="LM Roman 10" panose="00000500000000000000" pitchFamily="50" charset="0"/>
              </a:rPr>
              <a:t>while, for, </a:t>
            </a:r>
            <a:r>
              <a:rPr lang="en-ID" b="1" i="1" dirty="0" err="1">
                <a:latin typeface="LM Roman 10" panose="00000500000000000000" pitchFamily="50" charset="0"/>
              </a:rPr>
              <a:t>atau</a:t>
            </a:r>
            <a:r>
              <a:rPr lang="en-ID" b="1" i="1" dirty="0">
                <a:latin typeface="LM Roman 10" panose="00000500000000000000" pitchFamily="50" charset="0"/>
              </a:rPr>
              <a:t> switch.</a:t>
            </a:r>
            <a:endParaRPr lang="en-ID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E62B8C2-B77C-AD35-3719-0C486FB1E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096" y="1524789"/>
            <a:ext cx="2181487" cy="190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18604D-B2D0-04CC-C1EE-553A80A1F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096" y="3573254"/>
            <a:ext cx="2270201" cy="2270201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E92FD3E-4A3D-97B1-BE7F-B3DA30A33333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643A738-A4CB-9655-8389-39B4BF1B5129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08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Tipe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Data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Tipe</a:t>
            </a:r>
            <a:r>
              <a:rPr lang="en-US" sz="2800" b="1" dirty="0">
                <a:latin typeface="LM Roman 10" panose="00000500000000000000" pitchFamily="50" charset="0"/>
              </a:rPr>
              <a:t> Data </a:t>
            </a:r>
            <a:r>
              <a:rPr lang="en-US" sz="2800" b="1" dirty="0" err="1">
                <a:latin typeface="LM Roman 10" panose="00000500000000000000" pitchFamily="50" charset="0"/>
              </a:rPr>
              <a:t>Manusia</a:t>
            </a:r>
            <a:r>
              <a:rPr lang="en-US" sz="2800" b="1" dirty="0">
                <a:latin typeface="LM Roman 10" panose="00000500000000000000" pitchFamily="50" charset="0"/>
              </a:rPr>
              <a:t> 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DB6772-3D08-365E-2246-DFBB89491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22" y="2416375"/>
            <a:ext cx="8561469" cy="382294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4DAFAF3-8B77-493E-DB9A-5B8935AAF658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2360149-6EB7-49CA-5A80-F6A0B7CAAF69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34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Tipe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Data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Tipe</a:t>
            </a:r>
            <a:r>
              <a:rPr lang="en-US" sz="2800" b="1" dirty="0">
                <a:latin typeface="LM Roman 10" panose="00000500000000000000" pitchFamily="50" charset="0"/>
              </a:rPr>
              <a:t> data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python </a:t>
            </a:r>
            <a:r>
              <a:rPr lang="en-US" sz="2800" b="1" dirty="0" err="1">
                <a:latin typeface="LM Roman 10" panose="00000500000000000000" pitchFamily="50" charset="0"/>
              </a:rPr>
              <a:t>biasanya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</a:t>
            </a:r>
            <a:r>
              <a:rPr lang="en-US" sz="2800" b="1" dirty="0">
                <a:latin typeface="LM Roman 10" panose="00000500000000000000" pitchFamily="50" charset="0"/>
              </a:rPr>
              <a:t>-assign </a:t>
            </a:r>
            <a:r>
              <a:rPr lang="en-US" sz="2800" b="1" dirty="0" err="1">
                <a:latin typeface="LM Roman 10" panose="00000500000000000000" pitchFamily="50" charset="0"/>
              </a:rPr>
              <a:t>secara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otomatis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berdasarkan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nilai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berikan</a:t>
            </a:r>
            <a:r>
              <a:rPr lang="en-US" sz="2800" b="1" dirty="0">
                <a:latin typeface="LM Roman 10" panose="00000500000000000000" pitchFamily="50" charset="0"/>
              </a:rPr>
              <a:t> pada variable.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  <a:p>
            <a:r>
              <a:rPr lang="en-US" sz="2800" b="1" dirty="0" err="1">
                <a:latin typeface="LM Roman 10" panose="00000500000000000000" pitchFamily="50" charset="0"/>
              </a:rPr>
              <a:t>Ataupun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memberi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tipe</a:t>
            </a:r>
            <a:r>
              <a:rPr lang="en-US" sz="2800" b="1" dirty="0">
                <a:latin typeface="LM Roman 10" panose="00000500000000000000" pitchFamily="50" charset="0"/>
              </a:rPr>
              <a:t> data </a:t>
            </a:r>
            <a:r>
              <a:rPr lang="en-US" sz="2800" b="1" dirty="0" err="1">
                <a:latin typeface="LM Roman 10" panose="00000500000000000000" pitchFamily="50" charset="0"/>
              </a:rPr>
              <a:t>berupa</a:t>
            </a:r>
            <a:r>
              <a:rPr lang="en-US" sz="2800" b="1" dirty="0">
                <a:latin typeface="LM Roman 10" panose="00000500000000000000" pitchFamily="50" charset="0"/>
              </a:rPr>
              <a:t>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: </a:t>
            </a:r>
            <a:r>
              <a:rPr lang="en-US" sz="2800" b="1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bilangan</a:t>
            </a:r>
            <a:r>
              <a:rPr lang="en-US" sz="2800" b="1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bulat</a:t>
            </a:r>
            <a:endParaRPr lang="en-US" sz="2800" b="1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 : string -&gt; </a:t>
            </a:r>
            <a:r>
              <a:rPr lang="en-US" sz="2800" b="1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Kalimat</a:t>
            </a:r>
            <a:r>
              <a:rPr lang="en-US" sz="2800" b="1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kata,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 : </a:t>
            </a:r>
            <a:r>
              <a:rPr lang="en-US" sz="2800" b="1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bilangan</a:t>
            </a:r>
            <a:r>
              <a:rPr lang="en-US" sz="2800" b="1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decimal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 : </a:t>
            </a:r>
            <a:r>
              <a:rPr lang="en-US" sz="2800" b="1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proposisi</a:t>
            </a:r>
            <a:r>
              <a:rPr lang="en-US" sz="2800" b="1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Boolean (T/F)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list, dictionary, </a:t>
            </a:r>
            <a:r>
              <a:rPr lang="en-US" sz="2800" b="1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dll</a:t>
            </a:r>
            <a:r>
              <a:rPr lang="en-US" sz="2800" b="1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2800" b="1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Tipe</a:t>
            </a:r>
            <a:r>
              <a:rPr lang="en-US" sz="2800" b="1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 </a:t>
            </a:r>
            <a:r>
              <a:rPr lang="en-US" sz="2800" b="1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lanjutan</a:t>
            </a:r>
            <a:endParaRPr lang="en-US" sz="2800" b="1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F7424E3-96C7-70C8-9B56-E4DB2CC7AED7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259119E-048C-7648-375C-D6C0E4BF0B3E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62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2.3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504757"/>
            <a:ext cx="10387054" cy="3387160"/>
          </a:xfrm>
        </p:spPr>
        <p:txBody>
          <a:bodyPr>
            <a:normAutofit/>
          </a:bodyPr>
          <a:lstStyle/>
          <a:p>
            <a:r>
              <a:rPr lang="en-US" sz="5400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Assignment, </a:t>
            </a:r>
            <a:r>
              <a:rPr lang="en-US" sz="5400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Masukan</a:t>
            </a:r>
            <a:r>
              <a:rPr lang="en-US" sz="5400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dan </a:t>
            </a:r>
            <a:r>
              <a:rPr lang="en-US" sz="5400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Keluaran</a:t>
            </a:r>
            <a:endParaRPr lang="en-ID" sz="5400" b="1" i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308DE-0DCF-92B1-CF66-8D9A19E1422C}"/>
              </a:ext>
            </a:extLst>
          </p:cNvPr>
          <p:cNvSpPr txBox="1"/>
          <p:nvPr/>
        </p:nvSpPr>
        <p:spPr>
          <a:xfrm>
            <a:off x="2454783" y="4198337"/>
            <a:ext cx="758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i="1" dirty="0">
                <a:latin typeface="LM Roman 10" panose="00000500000000000000" pitchFamily="50" charset="0"/>
              </a:rPr>
              <a:t>Variable Declaration, Assignment, </a:t>
            </a:r>
            <a:r>
              <a:rPr lang="en-ID" b="1" i="1" dirty="0" err="1">
                <a:latin typeface="LM Roman 10" panose="00000500000000000000" pitchFamily="50" charset="0"/>
              </a:rPr>
              <a:t>cin</a:t>
            </a:r>
            <a:r>
              <a:rPr lang="en-ID" b="1" i="1" dirty="0">
                <a:latin typeface="LM Roman 10" panose="00000500000000000000" pitchFamily="50" charset="0"/>
              </a:rPr>
              <a:t> (Input), </a:t>
            </a:r>
            <a:r>
              <a:rPr lang="en-ID" b="1" i="1" dirty="0" err="1">
                <a:latin typeface="LM Roman 10" panose="00000500000000000000" pitchFamily="50" charset="0"/>
              </a:rPr>
              <a:t>cout</a:t>
            </a:r>
            <a:r>
              <a:rPr lang="en-ID" b="1" i="1" dirty="0">
                <a:latin typeface="LM Roman 10" panose="00000500000000000000" pitchFamily="50" charset="0"/>
              </a:rPr>
              <a:t> (Output)</a:t>
            </a:r>
            <a:endParaRPr lang="en-ID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5AE955B-2536-1BC6-017E-58D54A6DD8E4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845D12A-8674-F2D0-D877-004E12C36A69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393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Deklarasi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Variabel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Gak </a:t>
            </a:r>
            <a:r>
              <a:rPr lang="en-US" sz="2800" b="1" dirty="0" err="1">
                <a:latin typeface="LM Roman 10" panose="00000500000000000000" pitchFamily="50" charset="0"/>
              </a:rPr>
              <a:t>perlu</a:t>
            </a:r>
            <a:r>
              <a:rPr lang="en-US" sz="2800" b="1" dirty="0">
                <a:latin typeface="LM Roman 10" panose="00000500000000000000" pitchFamily="50" charset="0"/>
              </a:rPr>
              <a:t> repot – repot declare </a:t>
            </a:r>
            <a:r>
              <a:rPr lang="en-US" sz="2800" b="1" dirty="0" err="1">
                <a:latin typeface="LM Roman 10" panose="00000500000000000000" pitchFamily="50" charset="0"/>
              </a:rPr>
              <a:t>langsung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aja</a:t>
            </a:r>
            <a:r>
              <a:rPr lang="en-US" sz="2800" b="1" dirty="0">
                <a:latin typeface="LM Roman 10" panose="00000500000000000000" pitchFamily="50" charset="0"/>
              </a:rPr>
              <a:t> assign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F5E54-E419-8D3A-4ECF-BA9B9E2BB23A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A3A5BC6-0CFC-9E55-F8FC-3529A5C693B6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33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Assignment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Assignment </a:t>
            </a:r>
            <a:r>
              <a:rPr lang="en-US" sz="2800" b="1" dirty="0" err="1">
                <a:latin typeface="LM Roman 10" panose="00000500000000000000" pitchFamily="50" charset="0"/>
              </a:rPr>
              <a:t>artinya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memberikan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nilai</a:t>
            </a:r>
            <a:r>
              <a:rPr lang="en-US" sz="2800" b="1" dirty="0">
                <a:latin typeface="LM Roman 10" panose="00000500000000000000" pitchFamily="50" charset="0"/>
              </a:rPr>
              <a:t> pada </a:t>
            </a:r>
            <a:r>
              <a:rPr lang="en-US" sz="2800" b="1" dirty="0" err="1">
                <a:latin typeface="LM Roman 10" panose="00000500000000000000" pitchFamily="50" charset="0"/>
              </a:rPr>
              <a:t>variabel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E2979A-4769-6565-0EB9-EE3CCD10E9DB}"/>
              </a:ext>
            </a:extLst>
          </p:cNvPr>
          <p:cNvSpPr txBox="1">
            <a:spLocks/>
          </p:cNvSpPr>
          <p:nvPr/>
        </p:nvSpPr>
        <p:spPr>
          <a:xfrm>
            <a:off x="1193008" y="2492028"/>
            <a:ext cx="9805984" cy="2837010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namavariabel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3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&lt;</a:t>
            </a:r>
            <a:r>
              <a:rPr lang="en-US" sz="3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nilai</a:t>
            </a:r>
            <a:r>
              <a:rPr lang="en-US" sz="3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 = 9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y = 5</a:t>
            </a:r>
          </a:p>
          <a:p>
            <a:pPr algn="l">
              <a:lnSpc>
                <a:spcPct val="100000"/>
              </a:lnSpc>
            </a:pP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jumlah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x + y,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kurang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x – y</a:t>
            </a:r>
          </a:p>
          <a:p>
            <a:pPr algn="l">
              <a:lnSpc>
                <a:spcPct val="100000"/>
              </a:lnSpc>
            </a:pP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4AA045-9A82-763B-95F7-367B5CEC5C19}"/>
              </a:ext>
            </a:extLst>
          </p:cNvPr>
          <p:cNvCxnSpPr/>
          <p:nvPr/>
        </p:nvCxnSpPr>
        <p:spPr>
          <a:xfrm>
            <a:off x="3827722" y="3613666"/>
            <a:ext cx="70174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B77D02-F90D-E511-97E5-40771984DE1A}"/>
              </a:ext>
            </a:extLst>
          </p:cNvPr>
          <p:cNvSpPr txBox="1"/>
          <p:nvPr/>
        </p:nvSpPr>
        <p:spPr>
          <a:xfrm>
            <a:off x="4529471" y="3429000"/>
            <a:ext cx="2656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x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bernilai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9 (x=9)</a:t>
            </a:r>
            <a:endParaRPr lang="en-US" b="1" dirty="0">
              <a:latin typeface="LM Roman 10" panose="00000500000000000000" pitchFamily="50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C3E453-F03E-A58C-6402-F3B56A503CDC}"/>
              </a:ext>
            </a:extLst>
          </p:cNvPr>
          <p:cNvCxnSpPr/>
          <p:nvPr/>
        </p:nvCxnSpPr>
        <p:spPr>
          <a:xfrm>
            <a:off x="3827722" y="4102020"/>
            <a:ext cx="70174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AA83764-6670-A63F-74FC-6053350059E9}"/>
              </a:ext>
            </a:extLst>
          </p:cNvPr>
          <p:cNvSpPr txBox="1"/>
          <p:nvPr/>
        </p:nvSpPr>
        <p:spPr>
          <a:xfrm>
            <a:off x="4529471" y="3917354"/>
            <a:ext cx="2656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x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bernilai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5 (x=5)</a:t>
            </a:r>
            <a:endParaRPr lang="en-US" b="1" dirty="0"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496F2D-4A1C-EADE-3565-A09F797601AD}"/>
              </a:ext>
            </a:extLst>
          </p:cNvPr>
          <p:cNvSpPr txBox="1"/>
          <p:nvPr/>
        </p:nvSpPr>
        <p:spPr>
          <a:xfrm>
            <a:off x="1193007" y="4867373"/>
            <a:ext cx="9805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Variabel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jumlah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akan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bernilai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hasil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x + y =9 + 5 = 14 dan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kurang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= 9  - 5 = 4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1277CEC-641A-4DFE-3875-D8C294723581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ED18186-748F-5A9A-A371-40223C66FA85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17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5" grpId="0"/>
      <p:bldP spid="8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Assignment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Assignment </a:t>
            </a:r>
            <a:r>
              <a:rPr lang="en-US" sz="2800" b="1" dirty="0" err="1">
                <a:latin typeface="LM Roman 10" panose="00000500000000000000" pitchFamily="50" charset="0"/>
              </a:rPr>
              <a:t>artinya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memberikan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nilai</a:t>
            </a:r>
            <a:r>
              <a:rPr lang="en-US" sz="2800" b="1" dirty="0">
                <a:latin typeface="LM Roman 10" panose="00000500000000000000" pitchFamily="50" charset="0"/>
              </a:rPr>
              <a:t> pada </a:t>
            </a:r>
            <a:r>
              <a:rPr lang="en-US" sz="2800" b="1" dirty="0" err="1">
                <a:latin typeface="LM Roman 10" panose="00000500000000000000" pitchFamily="50" charset="0"/>
              </a:rPr>
              <a:t>variabel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E2979A-4769-6565-0EB9-EE3CCD10E9DB}"/>
              </a:ext>
            </a:extLst>
          </p:cNvPr>
          <p:cNvSpPr txBox="1">
            <a:spLocks/>
          </p:cNvSpPr>
          <p:nvPr/>
        </p:nvSpPr>
        <p:spPr>
          <a:xfrm>
            <a:off x="482009" y="2574021"/>
            <a:ext cx="11426457" cy="1984182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namadepan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“Abdan”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namabelakang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“Hafidz”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namalengkap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namadepan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+ “ “ +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namabelakang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87D85B-FEC3-0AF4-07BC-FA321F093078}"/>
              </a:ext>
            </a:extLst>
          </p:cNvPr>
          <p:cNvSpPr/>
          <p:nvPr/>
        </p:nvSpPr>
        <p:spPr>
          <a:xfrm>
            <a:off x="7570381" y="3508744"/>
            <a:ext cx="839972" cy="6485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7F70D-C21A-1B7B-4A74-FB72D4523613}"/>
              </a:ext>
            </a:extLst>
          </p:cNvPr>
          <p:cNvSpPr txBox="1"/>
          <p:nvPr/>
        </p:nvSpPr>
        <p:spPr>
          <a:xfrm>
            <a:off x="7469850" y="4034983"/>
            <a:ext cx="1412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spasi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7922E1-8D9D-31DF-D9DE-C9EFC40FEE3D}"/>
              </a:ext>
            </a:extLst>
          </p:cNvPr>
          <p:cNvSpPr txBox="1"/>
          <p:nvPr/>
        </p:nvSpPr>
        <p:spPr>
          <a:xfrm>
            <a:off x="597584" y="4142704"/>
            <a:ext cx="9805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namalengkap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= “Abdan Hafidz”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0F68D4-5764-55CE-1DF4-6DF58A3F0178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ACF5DE7-A79E-75EE-AB65-A6F42F0678E1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1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 animBg="1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01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504757"/>
            <a:ext cx="10387054" cy="3387160"/>
          </a:xfrm>
        </p:spPr>
        <p:txBody>
          <a:bodyPr>
            <a:normAutofit/>
          </a:bodyPr>
          <a:lstStyle/>
          <a:p>
            <a:r>
              <a:rPr lang="en-US" sz="5400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Konsep</a:t>
            </a:r>
            <a:r>
              <a:rPr lang="en-US" sz="5400" b="1" i="1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5400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Pemrograman</a:t>
            </a:r>
            <a:endParaRPr lang="en-ID" sz="5400" b="1" i="1" dirty="0">
              <a:solidFill>
                <a:srgbClr val="00B0F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308DE-0DCF-92B1-CF66-8D9A19E1422C}"/>
              </a:ext>
            </a:extLst>
          </p:cNvPr>
          <p:cNvSpPr txBox="1"/>
          <p:nvPr/>
        </p:nvSpPr>
        <p:spPr>
          <a:xfrm>
            <a:off x="2388870" y="3361867"/>
            <a:ext cx="75872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i="1" dirty="0">
                <a:latin typeface="LM Roman 10" panose="00000500000000000000" pitchFamily="50" charset="0"/>
              </a:rPr>
              <a:t>Pada sub-</a:t>
            </a:r>
            <a:r>
              <a:rPr lang="en-ID" b="1" i="1" dirty="0" err="1">
                <a:latin typeface="LM Roman 10" panose="00000500000000000000" pitchFamily="50" charset="0"/>
              </a:rPr>
              <a:t>materi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ini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anda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diminta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untuk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memaksimalkan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imajinasi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anda</a:t>
            </a:r>
            <a:r>
              <a:rPr lang="en-ID" b="1" i="1" dirty="0">
                <a:latin typeface="LM Roman 10" panose="00000500000000000000" pitchFamily="50" charset="0"/>
              </a:rPr>
              <a:t>, </a:t>
            </a:r>
            <a:r>
              <a:rPr lang="en-ID" b="1" i="1" dirty="0" err="1">
                <a:latin typeface="LM Roman 10" panose="00000500000000000000" pitchFamily="50" charset="0"/>
              </a:rPr>
              <a:t>karena</a:t>
            </a:r>
            <a:r>
              <a:rPr lang="en-ID" b="1" i="1" dirty="0">
                <a:latin typeface="LM Roman 10" panose="00000500000000000000" pitchFamily="50" charset="0"/>
              </a:rPr>
              <a:t> kali </a:t>
            </a:r>
            <a:r>
              <a:rPr lang="en-ID" b="1" i="1" dirty="0" err="1">
                <a:latin typeface="LM Roman 10" panose="00000500000000000000" pitchFamily="50" charset="0"/>
              </a:rPr>
              <a:t>ini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kita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akan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belajar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dengan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cara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yang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sedikit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berbeda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,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materi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akan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dihubungkan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kepada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studi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kasus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di dunia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nyata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ID" b="1" i="1" dirty="0">
                <a:latin typeface="LM Roman 10" panose="00000500000000000000" pitchFamily="50" charset="0"/>
              </a:rPr>
              <a:t>dan </a:t>
            </a:r>
            <a:r>
              <a:rPr lang="en-ID" b="1" i="1" dirty="0" err="1">
                <a:latin typeface="LM Roman 10" panose="00000500000000000000" pitchFamily="50" charset="0"/>
              </a:rPr>
              <a:t>semoga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anda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lebih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mudah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memahaminya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319F3B-063A-1F36-B5BF-054577234441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E50D543-A773-F696-F8EA-02B35F0B16CC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738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Assignment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Assignment </a:t>
            </a:r>
            <a:r>
              <a:rPr lang="en-US" sz="2800" b="1" dirty="0" err="1">
                <a:latin typeface="LM Roman 10" panose="00000500000000000000" pitchFamily="50" charset="0"/>
              </a:rPr>
              <a:t>artinya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memberikan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nilai</a:t>
            </a:r>
            <a:r>
              <a:rPr lang="en-US" sz="2800" b="1" dirty="0">
                <a:latin typeface="LM Roman 10" panose="00000500000000000000" pitchFamily="50" charset="0"/>
              </a:rPr>
              <a:t> pada </a:t>
            </a:r>
            <a:r>
              <a:rPr lang="en-US" sz="2800" b="1" dirty="0" err="1">
                <a:latin typeface="LM Roman 10" panose="00000500000000000000" pitchFamily="50" charset="0"/>
              </a:rPr>
              <a:t>variabel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E2979A-4769-6565-0EB9-EE3CCD10E9DB}"/>
              </a:ext>
            </a:extLst>
          </p:cNvPr>
          <p:cNvSpPr txBox="1">
            <a:spLocks/>
          </p:cNvSpPr>
          <p:nvPr/>
        </p:nvSpPr>
        <p:spPr>
          <a:xfrm>
            <a:off x="482008" y="2574021"/>
            <a:ext cx="11227981" cy="2359486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jumlahpacar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punyapacar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bool(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jumlahpacar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jomblo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algn="l">
              <a:lnSpc>
                <a:spcPct val="100000"/>
              </a:lnSpc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7922E1-8D9D-31DF-D9DE-C9EFC40FEE3D}"/>
              </a:ext>
            </a:extLst>
          </p:cNvPr>
          <p:cNvSpPr txBox="1"/>
          <p:nvPr/>
        </p:nvSpPr>
        <p:spPr>
          <a:xfrm>
            <a:off x="8043917" y="2904654"/>
            <a:ext cx="366607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Karena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jumlah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pacar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tidak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&gt;0</a:t>
            </a:r>
          </a:p>
          <a:p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Maka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variable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punyapacar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akan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bernilai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false.</a:t>
            </a:r>
          </a:p>
          <a:p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  <a:cs typeface="Courier New" panose="02070309020205020404" pitchFamily="49" charset="0"/>
            </a:endParaRPr>
          </a:p>
          <a:p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Ini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dinamakan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sebagai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proposisi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E79FD0-7361-158B-C3BA-1810D30AEB9C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553A4F9-1413-1AB3-9814-197416672ECA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6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Assignment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Assignment </a:t>
            </a:r>
            <a:r>
              <a:rPr lang="en-US" sz="2800" b="1" dirty="0" err="1">
                <a:latin typeface="LM Roman 10" panose="00000500000000000000" pitchFamily="50" charset="0"/>
              </a:rPr>
              <a:t>artinya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memberikan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nilai</a:t>
            </a:r>
            <a:r>
              <a:rPr lang="en-US" sz="2800" b="1" dirty="0">
                <a:latin typeface="LM Roman 10" panose="00000500000000000000" pitchFamily="50" charset="0"/>
              </a:rPr>
              <a:t> pada </a:t>
            </a:r>
            <a:r>
              <a:rPr lang="en-US" sz="2800" b="1" dirty="0" err="1">
                <a:latin typeface="LM Roman 10" panose="00000500000000000000" pitchFamily="50" charset="0"/>
              </a:rPr>
              <a:t>variabel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E2979A-4769-6565-0EB9-EE3CCD10E9DB}"/>
              </a:ext>
            </a:extLst>
          </p:cNvPr>
          <p:cNvSpPr txBox="1">
            <a:spLocks/>
          </p:cNvSpPr>
          <p:nvPr/>
        </p:nvSpPr>
        <p:spPr>
          <a:xfrm>
            <a:off x="482008" y="2574020"/>
            <a:ext cx="11227981" cy="2997439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 = 5, B </a:t>
            </a:r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= 2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float(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A/B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 = 5, D = 2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Y = C</a:t>
            </a:r>
            <a:r>
              <a:rPr lang="en-US" sz="2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7922E1-8D9D-31DF-D9DE-C9EFC40FEE3D}"/>
              </a:ext>
            </a:extLst>
          </p:cNvPr>
          <p:cNvSpPr txBox="1"/>
          <p:nvPr/>
        </p:nvSpPr>
        <p:spPr>
          <a:xfrm>
            <a:off x="2437218" y="4745997"/>
            <a:ext cx="7919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Y = 2 ,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nilai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dipaksa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bulat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dengan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melakukan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pembulatan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ke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bawah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(floor) 2.5 -&gt; 2 , div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18F079-B631-3E2F-4C45-94E12F38F5BE}"/>
              </a:ext>
            </a:extLst>
          </p:cNvPr>
          <p:cNvSpPr txBox="1"/>
          <p:nvPr/>
        </p:nvSpPr>
        <p:spPr>
          <a:xfrm>
            <a:off x="3612550" y="3836412"/>
            <a:ext cx="7919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X = 2.5 ,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karena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tipe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data X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adalah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float (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Desimal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)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E7ACD68-56F7-3DA5-1A44-6FB88A317530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12E40AB-5F4B-E672-2600-D56D57B4D4D9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7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2" grpId="0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Keluaran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Hasil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assignment </a:t>
            </a:r>
            <a:r>
              <a:rPr lang="en-US" sz="2800" b="1" dirty="0" err="1">
                <a:latin typeface="LM Roman 10" panose="00000500000000000000" pitchFamily="50" charset="0"/>
              </a:rPr>
              <a:t>dapat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ditampilkan</a:t>
            </a:r>
            <a:r>
              <a:rPr lang="en-US" sz="2800" b="1" dirty="0">
                <a:latin typeface="LM Roman 10" panose="00000500000000000000" pitchFamily="50" charset="0"/>
              </a:rPr>
              <a:t> di </a:t>
            </a:r>
            <a:r>
              <a:rPr lang="en-US" sz="2800" b="1" dirty="0" err="1">
                <a:latin typeface="LM Roman 10" panose="00000500000000000000" pitchFamily="50" charset="0"/>
              </a:rPr>
              <a:t>layar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menggunakan</a:t>
            </a:r>
            <a:r>
              <a:rPr lang="en-US" sz="2800" b="1" dirty="0">
                <a:latin typeface="LM Roman 10" panose="00000500000000000000" pitchFamily="50" charset="0"/>
              </a:rPr>
              <a:t> print()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EAB15A-DC29-60B8-2FCA-A1B6CC0A6123}"/>
              </a:ext>
            </a:extLst>
          </p:cNvPr>
          <p:cNvSpPr txBox="1">
            <a:spLocks/>
          </p:cNvSpPr>
          <p:nvPr/>
        </p:nvSpPr>
        <p:spPr>
          <a:xfrm>
            <a:off x="382772" y="2818234"/>
            <a:ext cx="11426457" cy="2916741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namadepan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“Abdan”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namabelakang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“Hafidz”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namalengkap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namadepan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+ “ “ +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namabelakang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print(“Halo”)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namalengkap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F865D-D6BD-B06C-1F58-5D56905D963C}"/>
              </a:ext>
            </a:extLst>
          </p:cNvPr>
          <p:cNvSpPr txBox="1"/>
          <p:nvPr/>
        </p:nvSpPr>
        <p:spPr>
          <a:xfrm>
            <a:off x="5163815" y="4428788"/>
            <a:ext cx="7919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Output : Halo </a:t>
            </a:r>
          </a:p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Abdan Hafidz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00874-D16D-FDCF-02B7-169CDE1E6B88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B0043C9-1A8E-85B5-BFBE-8BCB75CC19FC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60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Keluaran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Penggabungan</a:t>
            </a:r>
            <a:r>
              <a:rPr lang="en-US" sz="2800" b="1" dirty="0">
                <a:latin typeface="LM Roman 10" panose="00000500000000000000" pitchFamily="50" charset="0"/>
              </a:rPr>
              <a:t> Output </a:t>
            </a:r>
            <a:r>
              <a:rPr lang="en-US" sz="2800" b="1" dirty="0" err="1">
                <a:latin typeface="LM Roman 10" panose="00000500000000000000" pitchFamily="50" charset="0"/>
              </a:rPr>
              <a:t>mendatar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EAB15A-DC29-60B8-2FCA-A1B6CC0A6123}"/>
              </a:ext>
            </a:extLst>
          </p:cNvPr>
          <p:cNvSpPr txBox="1">
            <a:spLocks/>
          </p:cNvSpPr>
          <p:nvPr/>
        </p:nvSpPr>
        <p:spPr>
          <a:xfrm>
            <a:off x="1148316" y="2515069"/>
            <a:ext cx="8559210" cy="2492865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“Abdan Hafidz”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18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gender =“L”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print(“Halo :”, </a:t>
            </a: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“</a:t>
            </a: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:”, </a:t>
            </a: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BE258-AEFF-0449-C532-85C6965EDDB4}"/>
              </a:ext>
            </a:extLst>
          </p:cNvPr>
          <p:cNvSpPr txBox="1"/>
          <p:nvPr/>
        </p:nvSpPr>
        <p:spPr>
          <a:xfrm>
            <a:off x="1148316" y="4611834"/>
            <a:ext cx="7919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Output : </a:t>
            </a:r>
            <a:r>
              <a:rPr lang="fi-FI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Halo :Abdan Hafidz Usia :18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2ADC157-2F2F-8E75-6229-5B158EA97C63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828E8F1-38DD-B660-5E0E-64BC72C1D342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9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Keluaran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Penggabungan</a:t>
            </a:r>
            <a:r>
              <a:rPr lang="en-US" sz="2800" b="1" dirty="0">
                <a:latin typeface="LM Roman 10" panose="00000500000000000000" pitchFamily="50" charset="0"/>
              </a:rPr>
              <a:t> Output </a:t>
            </a:r>
            <a:r>
              <a:rPr lang="en-US" sz="2800" b="1" dirty="0" err="1">
                <a:latin typeface="LM Roman 10" panose="00000500000000000000" pitchFamily="50" charset="0"/>
              </a:rPr>
              <a:t>mendatar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EAB15A-DC29-60B8-2FCA-A1B6CC0A6123}"/>
              </a:ext>
            </a:extLst>
          </p:cNvPr>
          <p:cNvSpPr txBox="1">
            <a:spLocks/>
          </p:cNvSpPr>
          <p:nvPr/>
        </p:nvSpPr>
        <p:spPr>
          <a:xfrm>
            <a:off x="1148316" y="2515069"/>
            <a:ext cx="8559210" cy="3325014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“Abdan Hafidz”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18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gender =“L”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print(“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Halo”,</a:t>
            </a: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=“”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nama,</a:t>
            </a: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=“”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print(“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:”,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BE258-AEFF-0449-C532-85C6965EDDB4}"/>
              </a:ext>
            </a:extLst>
          </p:cNvPr>
          <p:cNvSpPr txBox="1"/>
          <p:nvPr/>
        </p:nvSpPr>
        <p:spPr>
          <a:xfrm>
            <a:off x="1148316" y="5457223"/>
            <a:ext cx="7919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Output : </a:t>
            </a:r>
            <a:r>
              <a:rPr lang="fi-FI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Halo :Abdan Hafidz Usia :18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D073405-729B-F33E-2945-E2B3CBB257E7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FD99826-3465-0039-1E9F-22983346430D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0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Keluaran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Penggabungan</a:t>
            </a:r>
            <a:r>
              <a:rPr lang="en-US" sz="2800" b="1" dirty="0">
                <a:latin typeface="LM Roman 10" panose="00000500000000000000" pitchFamily="50" charset="0"/>
              </a:rPr>
              <a:t> Output </a:t>
            </a:r>
            <a:r>
              <a:rPr lang="en-US" sz="2800" b="1" dirty="0" err="1">
                <a:latin typeface="LM Roman 10" panose="00000500000000000000" pitchFamily="50" charset="0"/>
              </a:rPr>
              <a:t>perbaris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EAB15A-DC29-60B8-2FCA-A1B6CC0A6123}"/>
              </a:ext>
            </a:extLst>
          </p:cNvPr>
          <p:cNvSpPr txBox="1">
            <a:spLocks/>
          </p:cNvSpPr>
          <p:nvPr/>
        </p:nvSpPr>
        <p:spPr>
          <a:xfrm>
            <a:off x="1137682" y="2821636"/>
            <a:ext cx="6847369" cy="2503967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“Abdan Hafidz”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18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print(“Halo :”,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Print(“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:”,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BE258-AEFF-0449-C532-85C6965EDDB4}"/>
              </a:ext>
            </a:extLst>
          </p:cNvPr>
          <p:cNvSpPr txBox="1"/>
          <p:nvPr/>
        </p:nvSpPr>
        <p:spPr>
          <a:xfrm>
            <a:off x="1137682" y="4802383"/>
            <a:ext cx="7919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Output : </a:t>
            </a:r>
            <a:r>
              <a:rPr lang="fi-FI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Halo :Abdan Hafidz </a:t>
            </a:r>
          </a:p>
          <a:p>
            <a:r>
              <a:rPr lang="fi-FI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	     Usia :18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562789-F66A-525B-F73D-8A0D65868E87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A7EA61F-34A6-CFA3-911C-1AB1B1E60F13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46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Keluaran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Formating</a:t>
            </a:r>
            <a:r>
              <a:rPr lang="en-US" sz="2800" b="1" dirty="0">
                <a:latin typeface="LM Roman 10" panose="00000500000000000000" pitchFamily="50" charset="0"/>
              </a:rPr>
              <a:t> Output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EAB15A-DC29-60B8-2FCA-A1B6CC0A6123}"/>
              </a:ext>
            </a:extLst>
          </p:cNvPr>
          <p:cNvSpPr txBox="1">
            <a:spLocks/>
          </p:cNvSpPr>
          <p:nvPr/>
        </p:nvSpPr>
        <p:spPr>
          <a:xfrm>
            <a:off x="1137682" y="2821636"/>
            <a:ext cx="9981767" cy="1612341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“Abdan Hafidz”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18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f”Halo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{</a:t>
            </a: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\n </a:t>
            </a: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{</a:t>
            </a: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}”)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BE258-AEFF-0449-C532-85C6965EDDB4}"/>
              </a:ext>
            </a:extLst>
          </p:cNvPr>
          <p:cNvSpPr txBox="1"/>
          <p:nvPr/>
        </p:nvSpPr>
        <p:spPr>
          <a:xfrm>
            <a:off x="1137682" y="4578096"/>
            <a:ext cx="7919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Output : </a:t>
            </a:r>
            <a:r>
              <a:rPr lang="fi-FI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Halo :Abdan Hafidz </a:t>
            </a:r>
          </a:p>
          <a:p>
            <a:r>
              <a:rPr lang="fi-FI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	     Usia :18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7CA9C81-EA19-6178-1DE1-4D87AA227281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782FF31-09C0-3187-22CB-98A966C45EC7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90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Masukan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Kita </a:t>
            </a:r>
            <a:r>
              <a:rPr lang="en-US" sz="2800" b="1" dirty="0" err="1">
                <a:latin typeface="LM Roman 10" panose="00000500000000000000" pitchFamily="50" charset="0"/>
              </a:rPr>
              <a:t>ingin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menjadi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lebih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interaktif</a:t>
            </a:r>
            <a:r>
              <a:rPr lang="en-US" sz="2800" b="1" dirty="0">
                <a:latin typeface="LM Roman 10" panose="00000500000000000000" pitchFamily="50" charset="0"/>
              </a:rPr>
              <a:t>. Orang </a:t>
            </a:r>
            <a:r>
              <a:rPr lang="en-US" sz="2800" b="1" dirty="0" err="1">
                <a:latin typeface="LM Roman 10" panose="00000500000000000000" pitchFamily="50" charset="0"/>
              </a:rPr>
              <a:t>dapat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menggunakan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fleksibel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  <a:p>
            <a:r>
              <a:rPr lang="en-US" sz="2800" b="1" dirty="0">
                <a:latin typeface="LM Roman 10" panose="00000500000000000000" pitchFamily="50" charset="0"/>
              </a:rPr>
              <a:t>Jika </a:t>
            </a:r>
            <a:r>
              <a:rPr lang="en-US" sz="2800" b="1" dirty="0" err="1">
                <a:latin typeface="LM Roman 10" panose="00000500000000000000" pitchFamily="50" charset="0"/>
              </a:rPr>
              <a:t>sebelumnya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membuat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mencetak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nama</a:t>
            </a:r>
            <a:r>
              <a:rPr lang="en-US" sz="2800" b="1" dirty="0">
                <a:latin typeface="LM Roman 10" panose="00000500000000000000" pitchFamily="50" charset="0"/>
              </a:rPr>
              <a:t>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E3C3BE-7DAC-4B22-8AC8-5B852BDD102A}"/>
              </a:ext>
            </a:extLst>
          </p:cNvPr>
          <p:cNvSpPr/>
          <p:nvPr/>
        </p:nvSpPr>
        <p:spPr>
          <a:xfrm>
            <a:off x="4878574" y="4023347"/>
            <a:ext cx="2434855" cy="18628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C3E58-01D0-FE5A-2B68-8242A68A8BDA}"/>
              </a:ext>
            </a:extLst>
          </p:cNvPr>
          <p:cNvSpPr txBox="1"/>
          <p:nvPr/>
        </p:nvSpPr>
        <p:spPr>
          <a:xfrm>
            <a:off x="9143114" y="4499654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</a:rPr>
              <a:t>Hello </a:t>
            </a:r>
          </a:p>
          <a:p>
            <a:r>
              <a:rPr lang="en-US" b="1" dirty="0">
                <a:latin typeface="LM Roman 10" panose="00000500000000000000" pitchFamily="50" charset="0"/>
              </a:rPr>
              <a:t>Abdan Hafidz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398C0-D275-A4CA-10B9-99ADF3BC7441}"/>
              </a:ext>
            </a:extLst>
          </p:cNvPr>
          <p:cNvSpPr txBox="1"/>
          <p:nvPr/>
        </p:nvSpPr>
        <p:spPr>
          <a:xfrm>
            <a:off x="5039357" y="4755145"/>
            <a:ext cx="21269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“Abdan Hafidz”</a:t>
            </a:r>
            <a:endParaRPr lang="en-ID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4C3D20-5879-37BB-2417-6AA9373D3528}"/>
              </a:ext>
            </a:extLst>
          </p:cNvPr>
          <p:cNvCxnSpPr>
            <a:cxnSpLocks/>
          </p:cNvCxnSpPr>
          <p:nvPr/>
        </p:nvCxnSpPr>
        <p:spPr>
          <a:xfrm>
            <a:off x="7313427" y="4844081"/>
            <a:ext cx="16923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CD5F9F-1937-46B3-29D1-EC08088F3CC1}"/>
              </a:ext>
            </a:extLst>
          </p:cNvPr>
          <p:cNvSpPr txBox="1"/>
          <p:nvPr/>
        </p:nvSpPr>
        <p:spPr>
          <a:xfrm>
            <a:off x="5328035" y="600378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</a:rPr>
              <a:t>Our Program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BBCA49-E9C9-972E-0493-0FBD70922C97}"/>
              </a:ext>
            </a:extLst>
          </p:cNvPr>
          <p:cNvSpPr txBox="1"/>
          <p:nvPr/>
        </p:nvSpPr>
        <p:spPr>
          <a:xfrm>
            <a:off x="7313429" y="4497540"/>
            <a:ext cx="21269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 With print</a:t>
            </a:r>
            <a:endParaRPr lang="en-ID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D17A6-2193-10CB-7ADD-471EED0B092E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D548B8C-E858-6E38-0052-B8F5A344357A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/>
      <p:bldP spid="12" grpId="0"/>
      <p:bldP spid="16" grpId="0"/>
      <p:bldP spid="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Masukan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Kita </a:t>
            </a:r>
            <a:r>
              <a:rPr lang="en-US" sz="2800" b="1" dirty="0" err="1">
                <a:latin typeface="LM Roman 10" panose="00000500000000000000" pitchFamily="50" charset="0"/>
              </a:rPr>
              <a:t>ingin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menjadi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lebih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interaktif</a:t>
            </a:r>
            <a:r>
              <a:rPr lang="en-US" sz="2800" b="1" dirty="0">
                <a:latin typeface="LM Roman 10" panose="00000500000000000000" pitchFamily="50" charset="0"/>
              </a:rPr>
              <a:t>. Orang </a:t>
            </a:r>
            <a:r>
              <a:rPr lang="en-US" sz="2800" b="1" dirty="0" err="1">
                <a:latin typeface="LM Roman 10" panose="00000500000000000000" pitchFamily="50" charset="0"/>
              </a:rPr>
              <a:t>dapat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menggunakan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fleksibel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  <a:p>
            <a:r>
              <a:rPr lang="en-US" sz="2800" b="1" dirty="0">
                <a:latin typeface="LM Roman 10" panose="00000500000000000000" pitchFamily="50" charset="0"/>
              </a:rPr>
              <a:t>Jika </a:t>
            </a:r>
            <a:r>
              <a:rPr lang="en-US" sz="2800" b="1" dirty="0" err="1">
                <a:latin typeface="LM Roman 10" panose="00000500000000000000" pitchFamily="50" charset="0"/>
              </a:rPr>
              <a:t>sebelumnya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membuat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mencetak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nama</a:t>
            </a:r>
            <a:r>
              <a:rPr lang="en-US" sz="2800" b="1" dirty="0">
                <a:latin typeface="LM Roman 10" panose="00000500000000000000" pitchFamily="50" charset="0"/>
              </a:rPr>
              <a:t>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E3C3BE-7DAC-4B22-8AC8-5B852BDD102A}"/>
              </a:ext>
            </a:extLst>
          </p:cNvPr>
          <p:cNvSpPr/>
          <p:nvPr/>
        </p:nvSpPr>
        <p:spPr>
          <a:xfrm>
            <a:off x="4878574" y="4023347"/>
            <a:ext cx="2434855" cy="18628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C3E58-01D0-FE5A-2B68-8242A68A8BDA}"/>
              </a:ext>
            </a:extLst>
          </p:cNvPr>
          <p:cNvSpPr txBox="1"/>
          <p:nvPr/>
        </p:nvSpPr>
        <p:spPr>
          <a:xfrm>
            <a:off x="9143114" y="4499654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</a:rPr>
              <a:t>Hello </a:t>
            </a:r>
          </a:p>
          <a:p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&lt;____&gt;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398C0-D275-A4CA-10B9-99ADF3BC7441}"/>
              </a:ext>
            </a:extLst>
          </p:cNvPr>
          <p:cNvSpPr txBox="1"/>
          <p:nvPr/>
        </p:nvSpPr>
        <p:spPr>
          <a:xfrm>
            <a:off x="5039357" y="4755145"/>
            <a:ext cx="21269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&lt;____&gt;</a:t>
            </a:r>
            <a:endParaRPr lang="en-ID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4C3D20-5879-37BB-2417-6AA9373D3528}"/>
              </a:ext>
            </a:extLst>
          </p:cNvPr>
          <p:cNvCxnSpPr>
            <a:cxnSpLocks/>
          </p:cNvCxnSpPr>
          <p:nvPr/>
        </p:nvCxnSpPr>
        <p:spPr>
          <a:xfrm>
            <a:off x="7313427" y="4844081"/>
            <a:ext cx="16923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CD5F9F-1937-46B3-29D1-EC08088F3CC1}"/>
              </a:ext>
            </a:extLst>
          </p:cNvPr>
          <p:cNvSpPr txBox="1"/>
          <p:nvPr/>
        </p:nvSpPr>
        <p:spPr>
          <a:xfrm>
            <a:off x="5328035" y="600378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</a:rPr>
              <a:t>Our Program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BBCA49-E9C9-972E-0493-0FBD70922C97}"/>
              </a:ext>
            </a:extLst>
          </p:cNvPr>
          <p:cNvSpPr txBox="1"/>
          <p:nvPr/>
        </p:nvSpPr>
        <p:spPr>
          <a:xfrm>
            <a:off x="7313429" y="4497540"/>
            <a:ext cx="21269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 With print</a:t>
            </a:r>
            <a:endParaRPr lang="en-ID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3B9D30-8250-8F5F-ECE1-070F91A2A7F7}"/>
              </a:ext>
            </a:extLst>
          </p:cNvPr>
          <p:cNvCxnSpPr>
            <a:cxnSpLocks/>
          </p:cNvCxnSpPr>
          <p:nvPr/>
        </p:nvCxnSpPr>
        <p:spPr>
          <a:xfrm>
            <a:off x="3048885" y="4913625"/>
            <a:ext cx="16923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1A755B-1D57-8208-784F-AE71BF68A6DD}"/>
              </a:ext>
            </a:extLst>
          </p:cNvPr>
          <p:cNvSpPr txBox="1"/>
          <p:nvPr/>
        </p:nvSpPr>
        <p:spPr>
          <a:xfrm>
            <a:off x="3048887" y="4567084"/>
            <a:ext cx="21269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&lt;____&gt;</a:t>
            </a:r>
            <a:endParaRPr lang="en-ID" sz="12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6A6FD48-9F70-27C5-8059-22839F096C54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522AEEB-EB9D-5A70-C8E9-1335CECD2F36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39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/>
      <p:bldP spid="12" grpId="0"/>
      <p:bldP spid="16" grpId="0"/>
      <p:bldP spid="18" grpId="0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Masukan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Kita </a:t>
            </a:r>
            <a:r>
              <a:rPr lang="en-US" sz="2800" b="1" dirty="0" err="1">
                <a:latin typeface="LM Roman 10" panose="00000500000000000000" pitchFamily="50" charset="0"/>
              </a:rPr>
              <a:t>ingin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menjadi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lebih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interaktif</a:t>
            </a:r>
            <a:r>
              <a:rPr lang="en-US" sz="2800" b="1" dirty="0">
                <a:latin typeface="LM Roman 10" panose="00000500000000000000" pitchFamily="50" charset="0"/>
              </a:rPr>
              <a:t>. Orang </a:t>
            </a:r>
            <a:r>
              <a:rPr lang="en-US" sz="2800" b="1" dirty="0" err="1">
                <a:latin typeface="LM Roman 10" panose="00000500000000000000" pitchFamily="50" charset="0"/>
              </a:rPr>
              <a:t>dapat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menggunakan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fleksibel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  <a:p>
            <a:r>
              <a:rPr lang="en-US" sz="2800" b="1" dirty="0">
                <a:latin typeface="LM Roman 10" panose="00000500000000000000" pitchFamily="50" charset="0"/>
              </a:rPr>
              <a:t>Jika </a:t>
            </a:r>
            <a:r>
              <a:rPr lang="en-US" sz="2800" b="1" dirty="0" err="1">
                <a:latin typeface="LM Roman 10" panose="00000500000000000000" pitchFamily="50" charset="0"/>
              </a:rPr>
              <a:t>sebelumnya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membuat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mencetak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nama</a:t>
            </a:r>
            <a:r>
              <a:rPr lang="en-US" sz="2800" b="1" dirty="0">
                <a:latin typeface="LM Roman 10" panose="00000500000000000000" pitchFamily="50" charset="0"/>
              </a:rPr>
              <a:t>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E3C3BE-7DAC-4B22-8AC8-5B852BDD102A}"/>
              </a:ext>
            </a:extLst>
          </p:cNvPr>
          <p:cNvSpPr/>
          <p:nvPr/>
        </p:nvSpPr>
        <p:spPr>
          <a:xfrm>
            <a:off x="4878574" y="4023347"/>
            <a:ext cx="2434855" cy="18628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C3E58-01D0-FE5A-2B68-8242A68A8BDA}"/>
              </a:ext>
            </a:extLst>
          </p:cNvPr>
          <p:cNvSpPr txBox="1"/>
          <p:nvPr/>
        </p:nvSpPr>
        <p:spPr>
          <a:xfrm>
            <a:off x="9143114" y="449965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</a:rPr>
              <a:t>Hello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398C0-D275-A4CA-10B9-99ADF3BC7441}"/>
              </a:ext>
            </a:extLst>
          </p:cNvPr>
          <p:cNvSpPr txBox="1"/>
          <p:nvPr/>
        </p:nvSpPr>
        <p:spPr>
          <a:xfrm>
            <a:off x="5039357" y="4755145"/>
            <a:ext cx="21269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endParaRPr lang="en-ID" sz="1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4C3D20-5879-37BB-2417-6AA9373D3528}"/>
              </a:ext>
            </a:extLst>
          </p:cNvPr>
          <p:cNvCxnSpPr>
            <a:cxnSpLocks/>
          </p:cNvCxnSpPr>
          <p:nvPr/>
        </p:nvCxnSpPr>
        <p:spPr>
          <a:xfrm>
            <a:off x="7313427" y="4844081"/>
            <a:ext cx="16923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CD5F9F-1937-46B3-29D1-EC08088F3CC1}"/>
              </a:ext>
            </a:extLst>
          </p:cNvPr>
          <p:cNvSpPr txBox="1"/>
          <p:nvPr/>
        </p:nvSpPr>
        <p:spPr>
          <a:xfrm>
            <a:off x="5328035" y="600378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</a:rPr>
              <a:t>Our Program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BBCA49-E9C9-972E-0493-0FBD70922C97}"/>
              </a:ext>
            </a:extLst>
          </p:cNvPr>
          <p:cNvSpPr txBox="1"/>
          <p:nvPr/>
        </p:nvSpPr>
        <p:spPr>
          <a:xfrm>
            <a:off x="7313429" y="4497540"/>
            <a:ext cx="21269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 With print</a:t>
            </a:r>
            <a:endParaRPr lang="en-ID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3B9D30-8250-8F5F-ECE1-070F91A2A7F7}"/>
              </a:ext>
            </a:extLst>
          </p:cNvPr>
          <p:cNvCxnSpPr>
            <a:cxnSpLocks/>
          </p:cNvCxnSpPr>
          <p:nvPr/>
        </p:nvCxnSpPr>
        <p:spPr>
          <a:xfrm>
            <a:off x="3048885" y="4913625"/>
            <a:ext cx="16923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1A755B-1D57-8208-784F-AE71BF68A6DD}"/>
              </a:ext>
            </a:extLst>
          </p:cNvPr>
          <p:cNvSpPr txBox="1"/>
          <p:nvPr/>
        </p:nvSpPr>
        <p:spPr>
          <a:xfrm>
            <a:off x="2623457" y="4567082"/>
            <a:ext cx="2552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:</a:t>
            </a:r>
            <a:endParaRPr lang="en-ID" sz="1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3F1F0-5E12-D8B9-EA04-A4FE4DA01C0E}"/>
              </a:ext>
            </a:extLst>
          </p:cNvPr>
          <p:cNvSpPr txBox="1"/>
          <p:nvPr/>
        </p:nvSpPr>
        <p:spPr>
          <a:xfrm>
            <a:off x="3347009" y="4565435"/>
            <a:ext cx="16731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“Abdan Hafidz”</a:t>
            </a:r>
            <a:endParaRPr lang="en-ID" sz="12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4F3C496-58A8-84B0-C61D-94CE6FFE8991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43D9CEA-09DF-06C4-1AAA-AF2A1B07AA67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38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0741 L 0.0668 0.11134 L 0.19974 0.02523 " pathEditMode="relative" rAng="0" ptsTypes="AAA">
                                      <p:cBhvr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87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74 0.02523 L 0.38333 0.15672 L 0.54375 0.00787 " pathEditMode="relative" rAng="0" ptsTypes="AAA">
                                      <p:cBhvr>
                                        <p:cTn id="5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1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/>
      <p:bldP spid="12" grpId="0"/>
      <p:bldP spid="16" grpId="0"/>
      <p:bldP spid="18" grpId="0"/>
      <p:bldP spid="5" grpId="0"/>
      <p:bldP spid="8" grpId="0"/>
      <p:bldP spid="8" grpId="1"/>
      <p:bldP spid="8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Kenapa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harus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belajar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 err="1">
                <a:latin typeface="LM Roman 10" panose="00000500000000000000" pitchFamily="50" charset="0"/>
              </a:rPr>
              <a:t>Pake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Nanya</a:t>
            </a:r>
            <a:endParaRPr lang="en-ID" sz="2800" b="1" dirty="0"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AF84587-6DD0-2CB0-EC1E-4CB3EDF84E25}"/>
              </a:ext>
            </a:extLst>
          </p:cNvPr>
          <p:cNvSpPr txBox="1">
            <a:spLocks/>
          </p:cNvSpPr>
          <p:nvPr/>
        </p:nvSpPr>
        <p:spPr>
          <a:xfrm>
            <a:off x="679119" y="6328232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C31E442-39EB-EE78-E56A-3F84D2AE38F5}"/>
              </a:ext>
            </a:extLst>
          </p:cNvPr>
          <p:cNvSpPr txBox="1">
            <a:spLocks/>
          </p:cNvSpPr>
          <p:nvPr/>
        </p:nvSpPr>
        <p:spPr>
          <a:xfrm>
            <a:off x="9760975" y="6328232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11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Masukan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menggunakan</a:t>
            </a:r>
            <a:r>
              <a:rPr lang="en-US" sz="2800" b="1" dirty="0">
                <a:latin typeface="LM Roman 10" panose="00000500000000000000" pitchFamily="50" charset="0"/>
              </a:rPr>
              <a:t> input,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memanfaatkan</a:t>
            </a:r>
            <a:r>
              <a:rPr lang="en-US" sz="2800" b="1" dirty="0">
                <a:latin typeface="LM Roman 10" panose="00000500000000000000" pitchFamily="50" charset="0"/>
              </a:rPr>
              <a:t> input()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EAB15A-DC29-60B8-2FCA-A1B6CC0A6123}"/>
              </a:ext>
            </a:extLst>
          </p:cNvPr>
          <p:cNvSpPr txBox="1">
            <a:spLocks/>
          </p:cNvSpPr>
          <p:nvPr/>
        </p:nvSpPr>
        <p:spPr>
          <a:xfrm>
            <a:off x="1137682" y="2821637"/>
            <a:ext cx="6847369" cy="1984280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print(“Halo :”,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856DAF-A08D-78D1-72C4-5E9E474D134A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FCE603B-59C3-EA1C-A106-8B71F5AFDE3B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61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Masukan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Kita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melakukan</a:t>
            </a:r>
            <a:r>
              <a:rPr lang="en-US" sz="2800" b="1" dirty="0">
                <a:latin typeface="LM Roman 10" panose="00000500000000000000" pitchFamily="50" charset="0"/>
              </a:rPr>
              <a:t> casting </a:t>
            </a:r>
            <a:r>
              <a:rPr lang="en-US" sz="2800" b="1" dirty="0" err="1">
                <a:latin typeface="LM Roman 10" panose="00000500000000000000" pitchFamily="50" charset="0"/>
              </a:rPr>
              <a:t>nantinya</a:t>
            </a:r>
            <a:r>
              <a:rPr lang="en-US" sz="2800" b="1" dirty="0">
                <a:latin typeface="LM Roman 10" panose="00000500000000000000" pitchFamily="50" charset="0"/>
              </a:rPr>
              <a:t> input </a:t>
            </a:r>
            <a:r>
              <a:rPr lang="en-US" sz="2800" b="1" dirty="0" err="1">
                <a:latin typeface="LM Roman 10" panose="00000500000000000000" pitchFamily="50" charset="0"/>
              </a:rPr>
              <a:t>bertipe</a:t>
            </a:r>
            <a:r>
              <a:rPr lang="en-US" sz="2800" b="1" dirty="0">
                <a:latin typeface="LM Roman 10" panose="00000500000000000000" pitchFamily="50" charset="0"/>
              </a:rPr>
              <a:t> data </a:t>
            </a:r>
            <a:r>
              <a:rPr lang="en-US" sz="2800" b="1" dirty="0" err="1">
                <a:latin typeface="LM Roman 10" panose="00000500000000000000" pitchFamily="50" charset="0"/>
              </a:rPr>
              <a:t>apa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tapi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secara</a:t>
            </a:r>
            <a:r>
              <a:rPr lang="en-US" sz="2800" b="1" dirty="0">
                <a:latin typeface="LM Roman 10" panose="00000500000000000000" pitchFamily="50" charset="0"/>
              </a:rPr>
              <a:t> default data </a:t>
            </a:r>
            <a:r>
              <a:rPr lang="en-US" sz="2800" b="1" dirty="0" err="1">
                <a:latin typeface="LM Roman 10" panose="00000500000000000000" pitchFamily="50" charset="0"/>
              </a:rPr>
              <a:t>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terstore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sebagai</a:t>
            </a:r>
            <a:r>
              <a:rPr lang="en-US" sz="2800" b="1" dirty="0">
                <a:latin typeface="LM Roman 10" panose="00000500000000000000" pitchFamily="50" charset="0"/>
              </a:rPr>
              <a:t> string </a:t>
            </a:r>
            <a:r>
              <a:rPr lang="en-US" sz="2800" b="1" dirty="0" err="1"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latin typeface="LM Roman 10" panose="00000500000000000000" pitchFamily="50" charset="0"/>
              </a:rPr>
              <a:t> input()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EAB15A-DC29-60B8-2FCA-A1B6CC0A6123}"/>
              </a:ext>
            </a:extLst>
          </p:cNvPr>
          <p:cNvSpPr txBox="1">
            <a:spLocks/>
          </p:cNvSpPr>
          <p:nvPr/>
        </p:nvSpPr>
        <p:spPr>
          <a:xfrm>
            <a:off x="1054873" y="3270211"/>
            <a:ext cx="6847369" cy="2026408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int(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float(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print(x + </a:t>
            </a:r>
            <a:r>
              <a:rPr lang="en-US" sz="28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B43120-8276-DE6F-D2FE-FC1D8EB97F0E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F84FDCF-8BE6-D064-4E29-1D5D72E168FC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2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Input Map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Multiple data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dicast </a:t>
            </a:r>
            <a:r>
              <a:rPr lang="en-US" sz="2800" b="1" dirty="0" err="1">
                <a:latin typeface="LM Roman 10" panose="00000500000000000000" pitchFamily="50" charset="0"/>
              </a:rPr>
              <a:t>sebagai</a:t>
            </a:r>
            <a:r>
              <a:rPr lang="en-US" sz="2800" b="1" dirty="0">
                <a:latin typeface="LM Roman 10" panose="00000500000000000000" pitchFamily="50" charset="0"/>
              </a:rPr>
              <a:t> single line input </a:t>
            </a:r>
            <a:r>
              <a:rPr lang="en-US" sz="2800" b="1" dirty="0" err="1"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menggunakan</a:t>
            </a:r>
            <a:r>
              <a:rPr lang="en-US" sz="2800" b="1" dirty="0">
                <a:latin typeface="LM Roman 10" panose="00000500000000000000" pitchFamily="50" charset="0"/>
              </a:rPr>
              <a:t> map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EAB15A-DC29-60B8-2FCA-A1B6CC0A6123}"/>
              </a:ext>
            </a:extLst>
          </p:cNvPr>
          <p:cNvSpPr txBox="1">
            <a:spLocks/>
          </p:cNvSpPr>
          <p:nvPr/>
        </p:nvSpPr>
        <p:spPr>
          <a:xfrm>
            <a:off x="679119" y="2951946"/>
            <a:ext cx="11137127" cy="954107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namadepan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namabelakang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map(str, input().split())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jumlahpacar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map(int, input().split())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4FC0B-1554-3D93-F843-F08CEF4F6BE0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0E23D98-EC6D-8FCB-2492-F23809B568C0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39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Operator Python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3076" name="Picture 4" descr="Python Operators explained in the easiest way | by Let's Decode | Medium">
            <a:extLst>
              <a:ext uri="{FF2B5EF4-FFF2-40B4-BE49-F238E27FC236}">
                <a16:creationId xmlns:a16="http://schemas.microsoft.com/office/drawing/2014/main" id="{C5A07EC1-0C90-70A2-0997-078837675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106" y="1776578"/>
            <a:ext cx="4532012" cy="407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CD5FE1A-10C7-D2C4-2AEA-AC308E90C739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1841AA2-CC18-62EF-C3C6-6065413665D6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7671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Increament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-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Decreament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Kita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menambahkan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nilai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variable yang </a:t>
            </a:r>
            <a:r>
              <a:rPr lang="en-US" sz="2800" b="1" dirty="0" err="1">
                <a:latin typeface="LM Roman 10" panose="00000500000000000000" pitchFamily="50" charset="0"/>
              </a:rPr>
              <a:t>sudah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terassign</a:t>
            </a:r>
            <a:r>
              <a:rPr lang="en-US" sz="2800" b="1" dirty="0">
                <a:latin typeface="LM Roman 10" panose="00000500000000000000" pitchFamily="50" charset="0"/>
              </a:rPr>
              <a:t> 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EAB15A-DC29-60B8-2FCA-A1B6CC0A6123}"/>
              </a:ext>
            </a:extLst>
          </p:cNvPr>
          <p:cNvSpPr txBox="1">
            <a:spLocks/>
          </p:cNvSpPr>
          <p:nvPr/>
        </p:nvSpPr>
        <p:spPr>
          <a:xfrm>
            <a:off x="1137682" y="2821637"/>
            <a:ext cx="8289854" cy="2877414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 = 5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 += 2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 *= 2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 /= 7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x**2</a:t>
            </a: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E09EE-5701-01B6-6782-3ED7663E36AD}"/>
              </a:ext>
            </a:extLst>
          </p:cNvPr>
          <p:cNvSpPr txBox="1"/>
          <p:nvPr/>
        </p:nvSpPr>
        <p:spPr>
          <a:xfrm>
            <a:off x="2764466" y="3506002"/>
            <a:ext cx="7919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x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sekarang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adalah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7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karena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x += 2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itu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artinya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x’ = x + 2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E1BD0-5BCE-5E31-A97C-90FC8D5BB2DB}"/>
              </a:ext>
            </a:extLst>
          </p:cNvPr>
          <p:cNvSpPr txBox="1"/>
          <p:nvPr/>
        </p:nvSpPr>
        <p:spPr>
          <a:xfrm>
            <a:off x="2764464" y="3981593"/>
            <a:ext cx="7919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x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sekarang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adalah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14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karena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x *= 2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itu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artinya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x’ = x * 2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245C5-5FD7-BB2A-0D77-3E77ED8402A1}"/>
              </a:ext>
            </a:extLst>
          </p:cNvPr>
          <p:cNvSpPr txBox="1"/>
          <p:nvPr/>
        </p:nvSpPr>
        <p:spPr>
          <a:xfrm>
            <a:off x="2764463" y="4457184"/>
            <a:ext cx="7919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x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sekarang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adalah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2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karena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x /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itu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artinya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x’ = x / 7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1A2CF-9D23-D4FC-0220-CD01405DA762}"/>
              </a:ext>
            </a:extLst>
          </p:cNvPr>
          <p:cNvSpPr txBox="1"/>
          <p:nvPr/>
        </p:nvSpPr>
        <p:spPr>
          <a:xfrm>
            <a:off x="2764465" y="4840322"/>
            <a:ext cx="7919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x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sekarang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adalah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4 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karena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x ** 2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itu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artinya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x’ = x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pangkat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2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0B1A8F9-EA6E-82B0-8BD7-1DF4FBF73268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57CE2AA-564A-C87B-C0D9-731ECF7EB4B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06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3" grpId="0"/>
      <p:bldP spid="6" grpId="0"/>
      <p:bldP spid="7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Increament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-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Decreament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Kita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menambahkan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nilai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variable yang </a:t>
            </a:r>
            <a:r>
              <a:rPr lang="en-US" sz="2800" b="1" dirty="0" err="1">
                <a:latin typeface="LM Roman 10" panose="00000500000000000000" pitchFamily="50" charset="0"/>
              </a:rPr>
              <a:t>sudah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terassign</a:t>
            </a:r>
            <a:r>
              <a:rPr lang="en-US" sz="2800" b="1" dirty="0">
                <a:latin typeface="LM Roman 10" panose="00000500000000000000" pitchFamily="50" charset="0"/>
              </a:rPr>
              <a:t> 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EAB15A-DC29-60B8-2FCA-A1B6CC0A6123}"/>
              </a:ext>
            </a:extLst>
          </p:cNvPr>
          <p:cNvSpPr txBox="1">
            <a:spLocks/>
          </p:cNvSpPr>
          <p:nvPr/>
        </p:nvSpPr>
        <p:spPr>
          <a:xfrm>
            <a:off x="1137682" y="2993872"/>
            <a:ext cx="8289854" cy="1403498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“Abdan”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+= “ Hafidz”</a:t>
            </a: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E09EE-5701-01B6-6782-3ED7663E36AD}"/>
              </a:ext>
            </a:extLst>
          </p:cNvPr>
          <p:cNvSpPr txBox="1"/>
          <p:nvPr/>
        </p:nvSpPr>
        <p:spPr>
          <a:xfrm>
            <a:off x="5018568" y="3541734"/>
            <a:ext cx="791909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nama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sekarang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adalah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“Abdan Hafidz” </a:t>
            </a:r>
          </a:p>
          <a:p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karena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nama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+= “ Hafidz”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itu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artinya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nama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’ =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nama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+ “ Hafidz”</a:t>
            </a:r>
          </a:p>
          <a:p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  <a:cs typeface="Courier New" panose="02070309020205020404" pitchFamily="49" charset="0"/>
            </a:endParaRPr>
          </a:p>
          <a:p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9164303-87AD-DF19-4FEA-4BA890BA728C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D088422-1076-5C72-BB0F-684DCD20D00B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54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Latihan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Dulu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Brow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 err="1">
                <a:latin typeface="LM Roman 10" panose="00000500000000000000" pitchFamily="50" charset="0"/>
              </a:rPr>
              <a:t>Deskripsi</a:t>
            </a:r>
            <a:r>
              <a:rPr lang="en-US" sz="2800" u="sng" dirty="0">
                <a:latin typeface="LM Roman 10" panose="00000500000000000000" pitchFamily="50" charset="0"/>
              </a:rPr>
              <a:t> </a:t>
            </a:r>
            <a:r>
              <a:rPr lang="en-US" sz="2800" u="sng" dirty="0" err="1">
                <a:latin typeface="LM Roman 10" panose="00000500000000000000" pitchFamily="50" charset="0"/>
              </a:rPr>
              <a:t>Soal</a:t>
            </a:r>
            <a:r>
              <a:rPr lang="en-US" sz="2800" u="sng" dirty="0">
                <a:latin typeface="LM Roman 10" panose="00000500000000000000" pitchFamily="50" charset="0"/>
              </a:rPr>
              <a:t> </a:t>
            </a:r>
          </a:p>
          <a:p>
            <a:r>
              <a:rPr lang="en-US" sz="2800" b="1" dirty="0" err="1">
                <a:latin typeface="LM Roman 10" panose="00000500000000000000" pitchFamily="50" charset="0"/>
              </a:rPr>
              <a:t>Sebuah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Apel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dihargai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sebesar</a:t>
            </a:r>
            <a:r>
              <a:rPr lang="en-US" sz="2800" b="1" dirty="0">
                <a:latin typeface="LM Roman 10" panose="00000500000000000000" pitchFamily="50" charset="0"/>
              </a:rPr>
              <a:t> N dan </a:t>
            </a:r>
            <a:r>
              <a:rPr lang="en-US" sz="2800" b="1" dirty="0" err="1">
                <a:latin typeface="LM Roman 10" panose="00000500000000000000" pitchFamily="50" charset="0"/>
              </a:rPr>
              <a:t>sebuah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Jeruk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dihargai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sebesar</a:t>
            </a:r>
            <a:r>
              <a:rPr lang="en-US" sz="2800" b="1" dirty="0">
                <a:latin typeface="LM Roman 10" panose="00000500000000000000" pitchFamily="50" charset="0"/>
              </a:rPr>
              <a:t> M. Jika Andi </a:t>
            </a:r>
            <a:r>
              <a:rPr lang="en-US" sz="2800" b="1" dirty="0" err="1">
                <a:latin typeface="LM Roman 10" panose="00000500000000000000" pitchFamily="50" charset="0"/>
              </a:rPr>
              <a:t>membeli</a:t>
            </a:r>
            <a:r>
              <a:rPr lang="en-US" sz="2800" b="1" dirty="0">
                <a:latin typeface="LM Roman 10" panose="00000500000000000000" pitchFamily="50" charset="0"/>
              </a:rPr>
              <a:t> X </a:t>
            </a:r>
            <a:r>
              <a:rPr lang="en-US" sz="2800" b="1" dirty="0" err="1">
                <a:latin typeface="LM Roman 10" panose="00000500000000000000" pitchFamily="50" charset="0"/>
              </a:rPr>
              <a:t>buah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Apel</a:t>
            </a:r>
            <a:r>
              <a:rPr lang="en-US" sz="2800" b="1" dirty="0">
                <a:latin typeface="LM Roman 10" panose="00000500000000000000" pitchFamily="50" charset="0"/>
              </a:rPr>
              <a:t> dan Y </a:t>
            </a:r>
            <a:r>
              <a:rPr lang="en-US" sz="2800" b="1" dirty="0" err="1">
                <a:latin typeface="LM Roman 10" panose="00000500000000000000" pitchFamily="50" charset="0"/>
              </a:rPr>
              <a:t>buah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Jeruk</a:t>
            </a:r>
            <a:r>
              <a:rPr lang="en-US" sz="2800" b="1" dirty="0">
                <a:latin typeface="LM Roman 10" panose="00000500000000000000" pitchFamily="50" charset="0"/>
              </a:rPr>
              <a:t>. </a:t>
            </a:r>
            <a:r>
              <a:rPr lang="en-US" sz="2800" b="1" dirty="0" err="1">
                <a:latin typeface="LM Roman 10" panose="00000500000000000000" pitchFamily="50" charset="0"/>
              </a:rPr>
              <a:t>Tentukanlah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berapa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harga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harus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dibayar</a:t>
            </a:r>
            <a:r>
              <a:rPr lang="en-US" sz="2800" b="1" dirty="0">
                <a:latin typeface="LM Roman 10" panose="00000500000000000000" pitchFamily="50" charset="0"/>
              </a:rPr>
              <a:t> Andi!</a:t>
            </a:r>
          </a:p>
          <a:p>
            <a:r>
              <a:rPr lang="en-US" sz="2800" u="sng" dirty="0">
                <a:latin typeface="LM Roman 10" panose="00000500000000000000" pitchFamily="50" charset="0"/>
              </a:rPr>
              <a:t>Format Input</a:t>
            </a:r>
          </a:p>
          <a:p>
            <a:r>
              <a:rPr lang="en-US" sz="2800" b="1" dirty="0">
                <a:latin typeface="LM Roman 10" panose="00000500000000000000" pitchFamily="50" charset="0"/>
              </a:rPr>
              <a:t>Satu baris </a:t>
            </a:r>
            <a:r>
              <a:rPr lang="en-US" sz="2800" b="1" dirty="0" err="1">
                <a:latin typeface="LM Roman 10" panose="00000500000000000000" pitchFamily="50" charset="0"/>
              </a:rPr>
              <a:t>berisi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N M X Y</a:t>
            </a:r>
          </a:p>
          <a:p>
            <a:r>
              <a:rPr lang="en-US" sz="2800" u="sng" dirty="0">
                <a:latin typeface="LM Roman 10" panose="00000500000000000000" pitchFamily="50" charset="0"/>
              </a:rPr>
              <a:t>Format Output</a:t>
            </a:r>
          </a:p>
          <a:p>
            <a:r>
              <a:rPr lang="en-US" sz="2800" b="1" dirty="0" err="1">
                <a:latin typeface="LM Roman 10" panose="00000500000000000000" pitchFamily="50" charset="0"/>
              </a:rPr>
              <a:t>Sebuah</a:t>
            </a:r>
            <a:r>
              <a:rPr lang="en-US" sz="2800" b="1" dirty="0">
                <a:latin typeface="LM Roman 10" panose="00000500000000000000" pitchFamily="50" charset="0"/>
              </a:rPr>
              <a:t> baris </a:t>
            </a:r>
            <a:r>
              <a:rPr lang="en-US" sz="2800" b="1" dirty="0" err="1">
                <a:latin typeface="LM Roman 10" panose="00000500000000000000" pitchFamily="50" charset="0"/>
              </a:rPr>
              <a:t>berisi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jawaban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harga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harus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dibayar</a:t>
            </a:r>
            <a:r>
              <a:rPr lang="en-US" sz="2800" b="1" dirty="0">
                <a:latin typeface="LM Roman 10" panose="00000500000000000000" pitchFamily="50" charset="0"/>
              </a:rPr>
              <a:t> Andi.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B2D51-3D88-C898-18A4-D64B529ED80F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ABA1312-229A-CCBC-9F14-AA52E5C9B296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98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2.4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504757"/>
            <a:ext cx="10387054" cy="3387160"/>
          </a:xfrm>
        </p:spPr>
        <p:txBody>
          <a:bodyPr>
            <a:normAutofit/>
          </a:bodyPr>
          <a:lstStyle/>
          <a:p>
            <a:r>
              <a:rPr lang="en-US" sz="5400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Percabangan</a:t>
            </a:r>
            <a:endParaRPr lang="en-ID" sz="5400" b="1" i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308DE-0DCF-92B1-CF66-8D9A19E1422C}"/>
              </a:ext>
            </a:extLst>
          </p:cNvPr>
          <p:cNvSpPr txBox="1"/>
          <p:nvPr/>
        </p:nvSpPr>
        <p:spPr>
          <a:xfrm>
            <a:off x="2454783" y="3326467"/>
            <a:ext cx="758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i="1" dirty="0">
                <a:latin typeface="LM Roman 10" panose="00000500000000000000" pitchFamily="50" charset="0"/>
              </a:rPr>
              <a:t>if-else</a:t>
            </a:r>
            <a:endParaRPr lang="en-ID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D2A10E9-AA82-5344-5717-E2125CDB18B4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148C78A-02FE-2D0B-21DC-62CDC3C01545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8758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Percabangan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545225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Percabangan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merupakan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ekspresi</a:t>
            </a:r>
            <a:r>
              <a:rPr lang="en-US" sz="2800" b="1" dirty="0">
                <a:latin typeface="LM Roman 10" panose="00000500000000000000" pitchFamily="50" charset="0"/>
              </a:rPr>
              <a:t> program yang </a:t>
            </a:r>
            <a:r>
              <a:rPr lang="en-US" sz="2800" b="1" dirty="0" err="1">
                <a:latin typeface="LM Roman 10" panose="00000500000000000000" pitchFamily="50" charset="0"/>
              </a:rPr>
              <a:t>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memvalidasi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suatu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kondisi</a:t>
            </a:r>
            <a:r>
              <a:rPr lang="en-US" sz="2800" b="1" dirty="0">
                <a:latin typeface="LM Roman 10" panose="00000500000000000000" pitchFamily="50" charset="0"/>
              </a:rPr>
              <a:t>. Jika </a:t>
            </a:r>
            <a:r>
              <a:rPr lang="en-US" sz="2800" b="1" dirty="0" err="1">
                <a:latin typeface="LM Roman 10" panose="00000500000000000000" pitchFamily="50" charset="0"/>
              </a:rPr>
              <a:t>suatu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kondisi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terjadi</a:t>
            </a:r>
            <a:r>
              <a:rPr lang="en-US" sz="2800" b="1" dirty="0">
                <a:latin typeface="LM Roman 10" panose="00000500000000000000" pitchFamily="50" charset="0"/>
              </a:rPr>
              <a:t> (</a:t>
            </a:r>
            <a:r>
              <a:rPr lang="en-US" sz="2800" b="1" dirty="0" err="1">
                <a:latin typeface="LM Roman 10" panose="00000500000000000000" pitchFamily="50" charset="0"/>
              </a:rPr>
              <a:t>bernilai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benar</a:t>
            </a:r>
            <a:r>
              <a:rPr lang="en-US" sz="2800" b="1" dirty="0">
                <a:latin typeface="LM Roman 10" panose="00000500000000000000" pitchFamily="50" charset="0"/>
              </a:rPr>
              <a:t>)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terkait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dilaksanakan</a:t>
            </a:r>
            <a:r>
              <a:rPr lang="en-US" sz="2800" b="1" dirty="0">
                <a:latin typeface="LM Roman 10" panose="00000500000000000000" pitchFamily="50" charset="0"/>
              </a:rPr>
              <a:t>, dan </a:t>
            </a:r>
            <a:r>
              <a:rPr lang="en-US" sz="2800" b="1" dirty="0" err="1">
                <a:latin typeface="LM Roman 10" panose="00000500000000000000" pitchFamily="50" charset="0"/>
              </a:rPr>
              <a:t>jika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kondisi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terjadi</a:t>
            </a:r>
            <a:r>
              <a:rPr lang="en-US" sz="2800" b="1" dirty="0">
                <a:latin typeface="LM Roman 10" panose="00000500000000000000" pitchFamily="50" charset="0"/>
              </a:rPr>
              <a:t> (</a:t>
            </a:r>
            <a:r>
              <a:rPr lang="en-US" sz="2800" b="1" dirty="0" err="1">
                <a:latin typeface="LM Roman 10" panose="00000500000000000000" pitchFamily="50" charset="0"/>
              </a:rPr>
              <a:t>bernilai</a:t>
            </a:r>
            <a:r>
              <a:rPr lang="en-US" sz="2800" b="1" dirty="0">
                <a:latin typeface="LM Roman 10" panose="00000500000000000000" pitchFamily="50" charset="0"/>
              </a:rPr>
              <a:t> salah) </a:t>
            </a:r>
            <a:r>
              <a:rPr lang="en-US" sz="2800" b="1" dirty="0" err="1">
                <a:latin typeface="LM Roman 10" panose="00000500000000000000" pitchFamily="50" charset="0"/>
              </a:rPr>
              <a:t>memungkinkan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melakukan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lainnya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097700-075C-364F-3C2A-5960B011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84" y="1380108"/>
            <a:ext cx="4534530" cy="489404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99DF489-0328-8412-8A22-5A53FC0A9908}"/>
              </a:ext>
            </a:extLst>
          </p:cNvPr>
          <p:cNvSpPr txBox="1">
            <a:spLocks/>
          </p:cNvSpPr>
          <p:nvPr/>
        </p:nvSpPr>
        <p:spPr>
          <a:xfrm>
            <a:off x="679119" y="6568287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CB692B1-B7A2-2A7F-F5C5-EAE884A421C8}"/>
              </a:ext>
            </a:extLst>
          </p:cNvPr>
          <p:cNvSpPr txBox="1">
            <a:spLocks/>
          </p:cNvSpPr>
          <p:nvPr/>
        </p:nvSpPr>
        <p:spPr>
          <a:xfrm>
            <a:off x="9760975" y="6568287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94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if-else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Jika ….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. …, </a:t>
            </a:r>
            <a:r>
              <a:rPr lang="en-US" sz="2800" b="1" dirty="0" err="1">
                <a:latin typeface="LM Roman 10" panose="00000500000000000000" pitchFamily="50" charset="0"/>
              </a:rPr>
              <a:t>jika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tidak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….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7B0B4C-7990-4698-8C69-04BF52BCBDC9}"/>
              </a:ext>
            </a:extLst>
          </p:cNvPr>
          <p:cNvSpPr txBox="1">
            <a:spLocks/>
          </p:cNvSpPr>
          <p:nvPr/>
        </p:nvSpPr>
        <p:spPr>
          <a:xfrm>
            <a:off x="1188081" y="2299798"/>
            <a:ext cx="7690106" cy="3654435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if(&lt;</a:t>
            </a:r>
            <a:r>
              <a:rPr lang="en-US" sz="3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&gt;):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perintah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dijalankan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jika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benar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perintah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dijalankan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jika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salah &gt;</a:t>
            </a:r>
          </a:p>
          <a:p>
            <a:pPr algn="l">
              <a:lnSpc>
                <a:spcPct val="100000"/>
              </a:lnSpc>
            </a:pP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977407-E845-DAD7-0E45-746AE096D006}"/>
              </a:ext>
            </a:extLst>
          </p:cNvPr>
          <p:cNvSpPr txBox="1"/>
          <p:nvPr/>
        </p:nvSpPr>
        <p:spPr>
          <a:xfrm>
            <a:off x="9356874" y="2115132"/>
            <a:ext cx="22995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</a:t>
            </a:r>
            <a:r>
              <a:rPr lang="en-US" sz="1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Bertipa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datakan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endParaRPr lang="en-ID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053015C-2D4B-CEF7-3803-58064DFF3472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8BB3257-B483-6832-BC7F-21BD3C096ACC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86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0280"/>
            <a:ext cx="9144000" cy="1893462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LM Roman 10" panose="00000500000000000000" pitchFamily="50" charset="0"/>
              </a:rPr>
              <a:t>Yaudah</a:t>
            </a:r>
            <a:r>
              <a:rPr lang="en-US" sz="4000" b="1" dirty="0">
                <a:latin typeface="LM Roman 10" panose="00000500000000000000" pitchFamily="50" charset="0"/>
              </a:rPr>
              <a:t> Kita </a:t>
            </a:r>
            <a:br>
              <a:rPr lang="en-US" sz="4000" b="1" dirty="0">
                <a:latin typeface="LM Roman 10" panose="00000500000000000000" pitchFamily="50" charset="0"/>
              </a:rPr>
            </a:br>
            <a:r>
              <a:rPr lang="en-US" sz="4000" b="1" dirty="0" err="1">
                <a:latin typeface="LM Roman 10" panose="00000500000000000000" pitchFamily="50" charset="0"/>
              </a:rPr>
              <a:t>Pelajarin</a:t>
            </a:r>
            <a:br>
              <a:rPr lang="en-US" sz="4000" b="1" dirty="0">
                <a:latin typeface="LM Roman 10" panose="00000500000000000000" pitchFamily="50" charset="0"/>
              </a:rPr>
            </a:br>
            <a:r>
              <a:rPr lang="en-US" sz="4000" b="1" dirty="0" err="1">
                <a:latin typeface="LM Roman 10" panose="00000500000000000000" pitchFamily="50" charset="0"/>
              </a:rPr>
              <a:t>aja</a:t>
            </a:r>
            <a:r>
              <a:rPr lang="en-US" sz="4000" b="1" dirty="0"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latin typeface="LM Roman 10" panose="00000500000000000000" pitchFamily="50" charset="0"/>
              </a:rPr>
              <a:t>ya</a:t>
            </a:r>
            <a:r>
              <a:rPr lang="en-US" sz="4000" b="1" dirty="0">
                <a:latin typeface="LM Roman 10" panose="00000500000000000000" pitchFamily="50" charset="0"/>
              </a:rPr>
              <a:t> Pelan Pelan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E6D24-EB81-EDA3-A927-69F406C91EB3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B483A6-9FB3-08EB-D23F-C97E32F118C2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6444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if-else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Jika ….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. …, </a:t>
            </a:r>
            <a:r>
              <a:rPr lang="en-US" sz="2800" b="1" dirty="0" err="1">
                <a:latin typeface="LM Roman 10" panose="00000500000000000000" pitchFamily="50" charset="0"/>
              </a:rPr>
              <a:t>jika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tidak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….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7B0B4C-7990-4698-8C69-04BF52BCBDC9}"/>
              </a:ext>
            </a:extLst>
          </p:cNvPr>
          <p:cNvSpPr txBox="1">
            <a:spLocks/>
          </p:cNvSpPr>
          <p:nvPr/>
        </p:nvSpPr>
        <p:spPr>
          <a:xfrm>
            <a:off x="1188081" y="2299800"/>
            <a:ext cx="10326979" cy="3665067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 = 9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if(x == 9):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print(“X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sama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dengan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Sembilan”)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print(“X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tidak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sama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dengan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Sembilan”)</a:t>
            </a:r>
          </a:p>
          <a:p>
            <a:pPr algn="l">
              <a:lnSpc>
                <a:spcPct val="100000"/>
              </a:lnSpc>
            </a:pP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72C8E-6F5D-738C-9D2A-165DD599B78D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56CC058-2918-ED3A-1537-5B58E295EA1C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if-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elif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7B0B4C-7990-4698-8C69-04BF52BCBDC9}"/>
              </a:ext>
            </a:extLst>
          </p:cNvPr>
          <p:cNvSpPr txBox="1">
            <a:spLocks/>
          </p:cNvSpPr>
          <p:nvPr/>
        </p:nvSpPr>
        <p:spPr>
          <a:xfrm>
            <a:off x="1127696" y="1776578"/>
            <a:ext cx="7690106" cy="4217960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if(&lt;</a:t>
            </a:r>
            <a:r>
              <a:rPr lang="en-US" sz="3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kondisi1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&gt;):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perintah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dijalankan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jika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kondisi1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benar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</a:t>
            </a:r>
          </a:p>
          <a:p>
            <a:pPr algn="l">
              <a:lnSpc>
                <a:spcPct val="100000"/>
              </a:lnSpc>
            </a:pPr>
            <a:r>
              <a:rPr lang="en-US" sz="3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3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kondisi2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&gt;):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perintah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dijalankan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jika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kondisi1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salah dan 	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kondisi2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benar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lnSpc>
                <a:spcPct val="100000"/>
              </a:lnSpc>
            </a:pP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E2C97-1982-8C07-FBBC-ACF6EE256341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3DE750F-6140-FCB4-EDA4-81D63B9ABEF9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14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if-elseif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Jika ….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. …, </a:t>
            </a:r>
            <a:r>
              <a:rPr lang="en-US" sz="2800" b="1" dirty="0" err="1">
                <a:latin typeface="LM Roman 10" panose="00000500000000000000" pitchFamily="50" charset="0"/>
              </a:rPr>
              <a:t>jika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tidak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….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7B0B4C-7990-4698-8C69-04BF52BCBDC9}"/>
              </a:ext>
            </a:extLst>
          </p:cNvPr>
          <p:cNvSpPr txBox="1">
            <a:spLocks/>
          </p:cNvSpPr>
          <p:nvPr/>
        </p:nvSpPr>
        <p:spPr>
          <a:xfrm>
            <a:off x="1188081" y="2299800"/>
            <a:ext cx="10326979" cy="4037207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int x = 9;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if(x &gt;= 9):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print(“X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lebih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dari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dengan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9”)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(x&gt;6):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print(“x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memenuhi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6&lt;x&lt;9”)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print(“x </a:t>
            </a:r>
            <a:r>
              <a:rPr lang="en-US" sz="2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6”)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6DA2F-0331-D665-D657-9B1AFBEC9B5F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FEA022E-CACF-5956-3A13-96DE61271495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55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Nested if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7B0B4C-7990-4698-8C69-04BF52BCBDC9}"/>
              </a:ext>
            </a:extLst>
          </p:cNvPr>
          <p:cNvSpPr txBox="1">
            <a:spLocks/>
          </p:cNvSpPr>
          <p:nvPr/>
        </p:nvSpPr>
        <p:spPr>
          <a:xfrm>
            <a:off x="1188081" y="2211572"/>
            <a:ext cx="10688486" cy="3559500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if(&lt;</a:t>
            </a:r>
            <a:r>
              <a:rPr lang="en-US" sz="18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kondisi1</a:t>
            </a:r>
            <a:r>
              <a:rPr lang="en-US" sz="1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&gt;):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if(&lt;</a:t>
            </a:r>
            <a:r>
              <a:rPr lang="en-US" sz="1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kondisi2</a:t>
            </a:r>
            <a:r>
              <a:rPr lang="en-US" sz="1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&gt;):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perintah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dijalankan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jika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kondisi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1 dan 2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terpenuhi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else: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perintah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dijalankan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jika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kondisi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terpenuhi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2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tidak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algn="l">
              <a:lnSpc>
                <a:spcPct val="100000"/>
              </a:lnSpc>
            </a:pPr>
            <a:r>
              <a:rPr lang="en-US" sz="18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sz="1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18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kondisi3</a:t>
            </a:r>
            <a:r>
              <a:rPr lang="en-US" sz="1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&gt;):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if(&lt;</a:t>
            </a:r>
            <a:r>
              <a:rPr lang="en-US" sz="1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kondisi4</a:t>
            </a:r>
            <a:r>
              <a:rPr lang="en-US" sz="1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&gt;):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else: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CA5C02-FDB2-10D8-4956-DE3DE2922F46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86A1EA1-7240-8637-A9C9-DA1D8A5FF48B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12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Clean Logical Nested If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7B0B4C-7990-4698-8C69-04BF52BCBDC9}"/>
              </a:ext>
            </a:extLst>
          </p:cNvPr>
          <p:cNvSpPr txBox="1">
            <a:spLocks/>
          </p:cNvSpPr>
          <p:nvPr/>
        </p:nvSpPr>
        <p:spPr>
          <a:xfrm>
            <a:off x="1188081" y="2211572"/>
            <a:ext cx="8508812" cy="3732028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if(&lt;</a:t>
            </a:r>
            <a:r>
              <a:rPr lang="en-US" sz="28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kondisi1</a:t>
            </a:r>
            <a:r>
              <a:rPr lang="en-US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&amp;&amp; 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kondisi2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perintah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dijalankan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jika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kondisi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	1 dan 2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terpenuhi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perintah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dijalankan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jika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kondisi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1 	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atau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2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tidak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terpenuhi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DF9619-5C76-9496-5C7B-B4E7D123AC9A}"/>
              </a:ext>
            </a:extLst>
          </p:cNvPr>
          <p:cNvSpPr/>
          <p:nvPr/>
        </p:nvSpPr>
        <p:spPr>
          <a:xfrm>
            <a:off x="4199862" y="2466753"/>
            <a:ext cx="584791" cy="4572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145924-1C51-D06F-EEFA-D8583FE1650C}"/>
              </a:ext>
            </a:extLst>
          </p:cNvPr>
          <p:cNvCxnSpPr>
            <a:stCxn id="3" idx="7"/>
          </p:cNvCxnSpPr>
          <p:nvPr/>
        </p:nvCxnSpPr>
        <p:spPr>
          <a:xfrm flipV="1">
            <a:off x="4699012" y="1776578"/>
            <a:ext cx="2169623" cy="75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2EA9E5-FBA2-F5DE-9C1B-A3851C4B8E1C}"/>
              </a:ext>
            </a:extLst>
          </p:cNvPr>
          <p:cNvSpPr txBox="1"/>
          <p:nvPr/>
        </p:nvSpPr>
        <p:spPr>
          <a:xfrm>
            <a:off x="6953695" y="1514968"/>
            <a:ext cx="3644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Logic Operator</a:t>
            </a:r>
            <a:endParaRPr lang="en-ID" sz="2800" b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CB6E21-D1E0-94C8-ADAA-DF8B06BD2F0A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7BE6C6A-40FE-5E38-F90A-68606ECA5BC0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98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Logic Operator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15362" name="Picture 2" descr="9. Logical Operators in C++ (Hindi) - YouTube">
            <a:extLst>
              <a:ext uri="{FF2B5EF4-FFF2-40B4-BE49-F238E27FC236}">
                <a16:creationId xmlns:a16="http://schemas.microsoft.com/office/drawing/2014/main" id="{3DBA9248-7AC1-19E5-41C0-56D9E6409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014" y="1950780"/>
            <a:ext cx="7423467" cy="417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C6069DB-25B2-48E5-99CC-8AE7C4978172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45A11F-14C4-2C15-9221-4D8738A4C1C4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5404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Latihan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Dulu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Brow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 err="1">
                <a:latin typeface="LM Roman 10" panose="00000500000000000000" pitchFamily="50" charset="0"/>
              </a:rPr>
              <a:t>Deskripsi</a:t>
            </a:r>
            <a:r>
              <a:rPr lang="en-US" u="sng" dirty="0">
                <a:latin typeface="LM Roman 10" panose="00000500000000000000" pitchFamily="50" charset="0"/>
              </a:rPr>
              <a:t> </a:t>
            </a:r>
            <a:r>
              <a:rPr lang="en-US" u="sng" dirty="0" err="1">
                <a:latin typeface="LM Roman 10" panose="00000500000000000000" pitchFamily="50" charset="0"/>
              </a:rPr>
              <a:t>Soal</a:t>
            </a:r>
            <a:r>
              <a:rPr lang="en-US" u="sng" dirty="0">
                <a:latin typeface="LM Roman 10" panose="00000500000000000000" pitchFamily="50" charset="0"/>
              </a:rPr>
              <a:t> </a:t>
            </a:r>
          </a:p>
          <a:p>
            <a:r>
              <a:rPr lang="en-US" b="1" dirty="0" err="1">
                <a:latin typeface="LM Roman 10" panose="00000500000000000000" pitchFamily="50" charset="0"/>
              </a:rPr>
              <a:t>Buatlah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sebuah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formulir</a:t>
            </a:r>
            <a:r>
              <a:rPr lang="en-US" b="1" dirty="0">
                <a:latin typeface="LM Roman 10" panose="00000500000000000000" pitchFamily="50" charset="0"/>
              </a:rPr>
              <a:t> biodata yang </a:t>
            </a:r>
            <a:r>
              <a:rPr lang="en-US" b="1" dirty="0" err="1">
                <a:latin typeface="LM Roman 10" panose="00000500000000000000" pitchFamily="50" charset="0"/>
              </a:rPr>
              <a:t>berisikan</a:t>
            </a:r>
            <a:r>
              <a:rPr lang="en-US" b="1" dirty="0">
                <a:latin typeface="LM Roman 10" panose="00000500000000000000" pitchFamily="50" charset="0"/>
              </a:rPr>
              <a:t> data :</a:t>
            </a:r>
            <a:br>
              <a:rPr lang="en-US" b="1" dirty="0">
                <a:latin typeface="LM Roman 10" panose="00000500000000000000" pitchFamily="50" charset="0"/>
              </a:rPr>
            </a:br>
            <a:r>
              <a:rPr lang="en-US" b="1" dirty="0">
                <a:latin typeface="LM Roman 10" panose="00000500000000000000" pitchFamily="50" charset="0"/>
              </a:rPr>
              <a:t>Nama </a:t>
            </a:r>
            <a:r>
              <a:rPr lang="en-US" b="1" dirty="0" err="1">
                <a:latin typeface="LM Roman 10" panose="00000500000000000000" pitchFamily="50" charset="0"/>
              </a:rPr>
              <a:t>Depan</a:t>
            </a:r>
            <a:r>
              <a:rPr lang="en-US" b="1" dirty="0">
                <a:latin typeface="LM Roman 10" panose="00000500000000000000" pitchFamily="50" charset="0"/>
              </a:rPr>
              <a:t>, Nama </a:t>
            </a:r>
            <a:r>
              <a:rPr lang="en-US" b="1" dirty="0" err="1">
                <a:latin typeface="LM Roman 10" panose="00000500000000000000" pitchFamily="50" charset="0"/>
              </a:rPr>
              <a:t>Belakang</a:t>
            </a:r>
            <a:r>
              <a:rPr lang="en-US" b="1" dirty="0">
                <a:latin typeface="LM Roman 10" panose="00000500000000000000" pitchFamily="50" charset="0"/>
              </a:rPr>
              <a:t>, Nama </a:t>
            </a:r>
            <a:r>
              <a:rPr lang="en-US" b="1" dirty="0" err="1">
                <a:latin typeface="LM Roman 10" panose="00000500000000000000" pitchFamily="50" charset="0"/>
              </a:rPr>
              <a:t>Lengkap</a:t>
            </a:r>
            <a:r>
              <a:rPr lang="en-US" b="1" dirty="0">
                <a:latin typeface="LM Roman 10" panose="00000500000000000000" pitchFamily="50" charset="0"/>
              </a:rPr>
              <a:t>, </a:t>
            </a:r>
            <a:r>
              <a:rPr lang="en-US" b="1" dirty="0" err="1">
                <a:latin typeface="LM Roman 10" panose="00000500000000000000" pitchFamily="50" charset="0"/>
              </a:rPr>
              <a:t>Usia</a:t>
            </a:r>
            <a:r>
              <a:rPr lang="en-US" b="1" dirty="0">
                <a:latin typeface="LM Roman 10" panose="00000500000000000000" pitchFamily="50" charset="0"/>
              </a:rPr>
              <a:t>, Gender (L/P), </a:t>
            </a:r>
            <a:r>
              <a:rPr lang="en-US" b="1" dirty="0" err="1">
                <a:latin typeface="LM Roman 10" panose="00000500000000000000" pitchFamily="50" charset="0"/>
              </a:rPr>
              <a:t>Sudah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Menikah</a:t>
            </a:r>
            <a:r>
              <a:rPr lang="en-US" b="1" dirty="0">
                <a:latin typeface="LM Roman 10" panose="00000500000000000000" pitchFamily="50" charset="0"/>
              </a:rPr>
              <a:t> / Belum (1 = </a:t>
            </a:r>
            <a:r>
              <a:rPr lang="en-US" b="1" dirty="0" err="1">
                <a:latin typeface="LM Roman 10" panose="00000500000000000000" pitchFamily="50" charset="0"/>
              </a:rPr>
              <a:t>Sudah</a:t>
            </a:r>
            <a:r>
              <a:rPr lang="en-US" b="1" dirty="0">
                <a:latin typeface="LM Roman 10" panose="00000500000000000000" pitchFamily="50" charset="0"/>
              </a:rPr>
              <a:t>, 0 = Belum).</a:t>
            </a:r>
          </a:p>
          <a:p>
            <a:endParaRPr lang="en-US" u="sng" dirty="0">
              <a:latin typeface="LM Roman 10" panose="00000500000000000000" pitchFamily="50" charset="0"/>
            </a:endParaRPr>
          </a:p>
          <a:p>
            <a:r>
              <a:rPr lang="en-US" u="sng" dirty="0" err="1">
                <a:latin typeface="LM Roman 10" panose="00000500000000000000" pitchFamily="50" charset="0"/>
              </a:rPr>
              <a:t>Contoh</a:t>
            </a:r>
            <a:r>
              <a:rPr lang="en-US" u="sng" dirty="0">
                <a:latin typeface="LM Roman 10" panose="00000500000000000000" pitchFamily="50" charset="0"/>
              </a:rPr>
              <a:t> Input</a:t>
            </a:r>
          </a:p>
          <a:p>
            <a:r>
              <a:rPr lang="en-US" b="1" dirty="0">
                <a:latin typeface="LM Roman 10" panose="00000500000000000000" pitchFamily="50" charset="0"/>
              </a:rPr>
              <a:t>Nama </a:t>
            </a:r>
            <a:r>
              <a:rPr lang="en-US" b="1" dirty="0" err="1">
                <a:latin typeface="LM Roman 10" panose="00000500000000000000" pitchFamily="50" charset="0"/>
              </a:rPr>
              <a:t>Depan:Abdan</a:t>
            </a:r>
            <a:endParaRPr lang="en-US" b="1" dirty="0">
              <a:latin typeface="LM Roman 10" panose="00000500000000000000" pitchFamily="50" charset="0"/>
            </a:endParaRPr>
          </a:p>
          <a:p>
            <a:r>
              <a:rPr lang="en-US" b="1" dirty="0">
                <a:latin typeface="LM Roman 10" panose="00000500000000000000" pitchFamily="50" charset="0"/>
              </a:rPr>
              <a:t>Nama </a:t>
            </a:r>
            <a:r>
              <a:rPr lang="en-US" b="1" dirty="0" err="1">
                <a:latin typeface="LM Roman 10" panose="00000500000000000000" pitchFamily="50" charset="0"/>
              </a:rPr>
              <a:t>Belakang:Hafidz</a:t>
            </a:r>
            <a:endParaRPr lang="en-US" b="1" dirty="0">
              <a:latin typeface="LM Roman 10" panose="00000500000000000000" pitchFamily="50" charset="0"/>
            </a:endParaRPr>
          </a:p>
          <a:p>
            <a:r>
              <a:rPr lang="en-US" b="1" dirty="0" err="1">
                <a:latin typeface="LM Roman 10" panose="00000500000000000000" pitchFamily="50" charset="0"/>
              </a:rPr>
              <a:t>Usia:18</a:t>
            </a:r>
            <a:endParaRPr lang="en-US" b="1" dirty="0">
              <a:latin typeface="LM Roman 10" panose="00000500000000000000" pitchFamily="50" charset="0"/>
            </a:endParaRPr>
          </a:p>
          <a:p>
            <a:r>
              <a:rPr lang="en-US" b="1" dirty="0" err="1">
                <a:latin typeface="LM Roman 10" panose="00000500000000000000" pitchFamily="50" charset="0"/>
              </a:rPr>
              <a:t>Gender:L</a:t>
            </a:r>
            <a:endParaRPr lang="en-US" b="1" dirty="0">
              <a:latin typeface="LM Roman 10" panose="00000500000000000000" pitchFamily="50" charset="0"/>
            </a:endParaRPr>
          </a:p>
          <a:p>
            <a:r>
              <a:rPr lang="en-US" b="1" dirty="0" err="1">
                <a:latin typeface="LM Roman 10" panose="00000500000000000000" pitchFamily="50" charset="0"/>
              </a:rPr>
              <a:t>Sudah:0</a:t>
            </a:r>
            <a:endParaRPr lang="en-US" b="1" dirty="0">
              <a:latin typeface="LM Roman 10" panose="00000500000000000000" pitchFamily="50" charset="0"/>
            </a:endParaRPr>
          </a:p>
          <a:p>
            <a:endParaRPr lang="en-US" b="1" dirty="0">
              <a:latin typeface="LM Roman 10" panose="00000500000000000000" pitchFamily="50" charset="0"/>
            </a:endParaRPr>
          </a:p>
          <a:p>
            <a:r>
              <a:rPr lang="en-US" u="sng" dirty="0" err="1">
                <a:latin typeface="LM Roman 10" panose="00000500000000000000" pitchFamily="50" charset="0"/>
              </a:rPr>
              <a:t>Contoh</a:t>
            </a:r>
            <a:r>
              <a:rPr lang="en-US" u="sng" dirty="0">
                <a:latin typeface="LM Roman 10" panose="00000500000000000000" pitchFamily="50" charset="0"/>
              </a:rPr>
              <a:t> Output</a:t>
            </a:r>
          </a:p>
          <a:p>
            <a:r>
              <a:rPr lang="en-US" b="1" dirty="0" err="1">
                <a:latin typeface="LM Roman 10" panose="00000500000000000000" pitchFamily="50" charset="0"/>
              </a:rPr>
              <a:t>Seseorang</a:t>
            </a:r>
            <a:r>
              <a:rPr lang="en-US" b="1" dirty="0">
                <a:latin typeface="LM Roman 10" panose="00000500000000000000" pitchFamily="50" charset="0"/>
              </a:rPr>
              <a:t> Bernama Abdan Hafidz </a:t>
            </a:r>
            <a:r>
              <a:rPr lang="en-US" b="1" dirty="0" err="1">
                <a:latin typeface="LM Roman 10" panose="00000500000000000000" pitchFamily="50" charset="0"/>
              </a:rPr>
              <a:t>berusia</a:t>
            </a:r>
            <a:r>
              <a:rPr lang="en-US" b="1" dirty="0">
                <a:latin typeface="LM Roman 10" panose="00000500000000000000" pitchFamily="50" charset="0"/>
              </a:rPr>
              <a:t> 18 </a:t>
            </a:r>
            <a:r>
              <a:rPr lang="en-US" b="1" dirty="0" err="1">
                <a:latin typeface="LM Roman 10" panose="00000500000000000000" pitchFamily="50" charset="0"/>
              </a:rPr>
              <a:t>tahun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adalah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seorang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laki</a:t>
            </a:r>
            <a:r>
              <a:rPr lang="en-US" b="1" dirty="0">
                <a:latin typeface="LM Roman 10" panose="00000500000000000000" pitchFamily="50" charset="0"/>
              </a:rPr>
              <a:t> – </a:t>
            </a:r>
            <a:r>
              <a:rPr lang="en-US" b="1" dirty="0" err="1">
                <a:latin typeface="LM Roman 10" panose="00000500000000000000" pitchFamily="50" charset="0"/>
              </a:rPr>
              <a:t>laki</a:t>
            </a:r>
            <a:r>
              <a:rPr lang="en-US" b="1" dirty="0">
                <a:latin typeface="LM Roman 10" panose="00000500000000000000" pitchFamily="50" charset="0"/>
              </a:rPr>
              <a:t> , dan </a:t>
            </a:r>
            <a:r>
              <a:rPr lang="en-US" b="1" dirty="0" err="1">
                <a:latin typeface="LM Roman 10" panose="00000500000000000000" pitchFamily="50" charset="0"/>
              </a:rPr>
              <a:t>belum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menikah</a:t>
            </a:r>
            <a:endParaRPr lang="en-US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988D4-74FE-F033-62CB-63187363AC1B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971C7A6-4D8B-F430-4309-5B6DB673EBF7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07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Apa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itu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80"/>
            <a:ext cx="10173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Coba </a:t>
            </a:r>
            <a:r>
              <a:rPr lang="en-US" sz="2800" b="1" dirty="0" err="1">
                <a:latin typeface="LM Roman 10" panose="00000500000000000000" pitchFamily="50" charset="0"/>
              </a:rPr>
              <a:t>kamu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bayangkan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ada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Seorang</a:t>
            </a:r>
            <a:r>
              <a:rPr lang="en-US" sz="2800" b="1" dirty="0">
                <a:latin typeface="LM Roman 10" panose="00000500000000000000" pitchFamily="50" charset="0"/>
              </a:rPr>
              <a:t> Ibu yang </a:t>
            </a:r>
            <a:r>
              <a:rPr lang="en-US" sz="2800" b="1" dirty="0" err="1">
                <a:latin typeface="LM Roman 10" panose="00000500000000000000" pitchFamily="50" charset="0"/>
              </a:rPr>
              <a:t>memberikan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tugas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tertulis</a:t>
            </a:r>
            <a:r>
              <a:rPr lang="en-US" sz="2800" b="1" dirty="0">
                <a:latin typeface="LM Roman 10" panose="00000500000000000000" pitchFamily="50" charset="0"/>
              </a:rPr>
              <a:t> di </a:t>
            </a:r>
            <a:r>
              <a:rPr lang="en-US" sz="2800" b="1" dirty="0" err="1">
                <a:latin typeface="LM Roman 10" panose="00000500000000000000" pitchFamily="50" charset="0"/>
              </a:rPr>
              <a:t>pintu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kulkas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kepada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anaknya</a:t>
            </a:r>
            <a:r>
              <a:rPr lang="en-US" sz="2800" b="1" dirty="0">
                <a:latin typeface="LM Roman 10" panose="00000500000000000000" pitchFamily="50" charset="0"/>
              </a:rPr>
              <a:t> Bernama Ani </a:t>
            </a:r>
            <a:r>
              <a:rPr lang="en-US" sz="2800" b="1" dirty="0" err="1">
                <a:latin typeface="LM Roman 10" panose="00000500000000000000" pitchFamily="50" charset="0"/>
              </a:rPr>
              <a:t>seperti</a:t>
            </a:r>
            <a:r>
              <a:rPr lang="en-US" sz="2800" b="1" dirty="0">
                <a:latin typeface="LM Roman 10" panose="00000500000000000000" pitchFamily="50" charset="0"/>
              </a:rPr>
              <a:t> di </a:t>
            </a:r>
            <a:r>
              <a:rPr lang="en-US" sz="2800" b="1" dirty="0" err="1">
                <a:latin typeface="LM Roman 10" panose="00000500000000000000" pitchFamily="50" charset="0"/>
              </a:rPr>
              <a:t>bawah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ini</a:t>
            </a:r>
            <a:r>
              <a:rPr lang="en-US" sz="2800" b="1" dirty="0">
                <a:latin typeface="LM Roman 10" panose="00000500000000000000" pitchFamily="50" charset="0"/>
              </a:rPr>
              <a:t> :</a:t>
            </a:r>
            <a:endParaRPr lang="en-ID" sz="2800" b="1" dirty="0">
              <a:latin typeface="LM Roman 10" panose="00000500000000000000" pitchFamily="50" charset="0"/>
            </a:endParaRPr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77DBB810-B5FA-6F2C-C44C-F9553BFF8500}"/>
              </a:ext>
            </a:extLst>
          </p:cNvPr>
          <p:cNvSpPr/>
          <p:nvPr/>
        </p:nvSpPr>
        <p:spPr>
          <a:xfrm>
            <a:off x="1152144" y="3358100"/>
            <a:ext cx="4663440" cy="2395728"/>
          </a:xfrm>
          <a:prstGeom prst="foldedCorne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chemeClr val="bg1"/>
                </a:solidFill>
              </a:rPr>
              <a:t>Buat</a:t>
            </a:r>
            <a:r>
              <a:rPr lang="en-US" sz="1600" b="1" dirty="0">
                <a:solidFill>
                  <a:schemeClr val="bg1"/>
                </a:solidFill>
              </a:rPr>
              <a:t> Sweetie </a:t>
            </a:r>
            <a:r>
              <a:rPr lang="en-US" sz="1600" b="1" dirty="0" err="1">
                <a:solidFill>
                  <a:schemeClr val="bg1"/>
                </a:solidFill>
              </a:rPr>
              <a:t>Pookie</a:t>
            </a:r>
            <a:r>
              <a:rPr lang="en-US" sz="1600" b="1" dirty="0">
                <a:solidFill>
                  <a:schemeClr val="bg1"/>
                </a:solidFill>
              </a:rPr>
              <a:t> Bear </a:t>
            </a:r>
            <a:r>
              <a:rPr lang="en-US" sz="1600" b="1" dirty="0" err="1">
                <a:solidFill>
                  <a:schemeClr val="bg1"/>
                </a:solidFill>
              </a:rPr>
              <a:t>Sayangnya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Mamah</a:t>
            </a:r>
            <a:r>
              <a:rPr lang="en-US" sz="1600" b="1" dirty="0">
                <a:solidFill>
                  <a:schemeClr val="bg1"/>
                </a:solidFill>
              </a:rPr>
              <a:t>, Ani :</a:t>
            </a:r>
          </a:p>
          <a:p>
            <a:pPr>
              <a:lnSpc>
                <a:spcPct val="150000"/>
              </a:lnSpc>
            </a:pPr>
            <a:endParaRPr lang="en-US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chemeClr val="bg1"/>
                </a:solidFill>
              </a:rPr>
              <a:t>Mamah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liburan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bentar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ya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ke</a:t>
            </a:r>
            <a:r>
              <a:rPr lang="en-US" sz="1600" b="1" dirty="0">
                <a:solidFill>
                  <a:schemeClr val="bg1"/>
                </a:solidFill>
              </a:rPr>
              <a:t> Jogja </a:t>
            </a:r>
            <a:r>
              <a:rPr lang="en-US" sz="1600" b="1" dirty="0" err="1">
                <a:solidFill>
                  <a:schemeClr val="bg1"/>
                </a:solidFill>
              </a:rPr>
              <a:t>kamu</a:t>
            </a:r>
            <a:r>
              <a:rPr lang="en-US" sz="1600" b="1" dirty="0">
                <a:solidFill>
                  <a:schemeClr val="bg1"/>
                </a:solidFill>
              </a:rPr>
              <a:t> jaga </a:t>
            </a:r>
            <a:r>
              <a:rPr lang="en-US" sz="1600" b="1" dirty="0" err="1">
                <a:solidFill>
                  <a:schemeClr val="bg1"/>
                </a:solidFill>
              </a:rPr>
              <a:t>Rumah</a:t>
            </a:r>
            <a:r>
              <a:rPr lang="en-US" sz="1600" b="1" dirty="0">
                <a:solidFill>
                  <a:schemeClr val="bg1"/>
                </a:solidFill>
              </a:rPr>
              <a:t>. </a:t>
            </a:r>
            <a:r>
              <a:rPr lang="en-US" sz="1600" b="1" dirty="0" err="1">
                <a:solidFill>
                  <a:schemeClr val="bg1"/>
                </a:solidFill>
              </a:rPr>
              <a:t>Setiap</a:t>
            </a:r>
            <a:r>
              <a:rPr lang="en-US" sz="1600" b="1" dirty="0">
                <a:solidFill>
                  <a:schemeClr val="bg1"/>
                </a:solidFill>
              </a:rPr>
              <a:t> 2 </a:t>
            </a:r>
            <a:r>
              <a:rPr lang="en-US" sz="1600" b="1" dirty="0" err="1">
                <a:solidFill>
                  <a:schemeClr val="bg1"/>
                </a:solidFill>
              </a:rPr>
              <a:t>Minggu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sekali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Rumah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disapu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Cuci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Pakaian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deterjennya</a:t>
            </a:r>
            <a:r>
              <a:rPr lang="en-US" sz="1600" b="1" dirty="0">
                <a:solidFill>
                  <a:schemeClr val="bg1"/>
                </a:solidFill>
              </a:rPr>
              <a:t> 2 liter / </a:t>
            </a:r>
            <a:r>
              <a:rPr lang="en-US" sz="1600" b="1" dirty="0" err="1">
                <a:solidFill>
                  <a:schemeClr val="bg1"/>
                </a:solidFill>
              </a:rPr>
              <a:t>1kg</a:t>
            </a:r>
            <a:r>
              <a:rPr lang="en-US" sz="1600" b="1" dirty="0">
                <a:solidFill>
                  <a:schemeClr val="bg1"/>
                </a:solidFill>
              </a:rPr>
              <a:t> baju </a:t>
            </a:r>
            <a:r>
              <a:rPr lang="en-US" sz="1600" b="1" dirty="0" err="1">
                <a:solidFill>
                  <a:schemeClr val="bg1"/>
                </a:solidFill>
              </a:rPr>
              <a:t>ya</a:t>
            </a:r>
            <a:br>
              <a:rPr lang="en-US" sz="1600" b="1" dirty="0">
                <a:solidFill>
                  <a:schemeClr val="bg1"/>
                </a:solidFill>
              </a:rPr>
            </a:br>
            <a:endParaRPr lang="en-ID" sz="1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10 Gambar Meme Lucu Obrolan Anak dan Emak, Ngakak Banget">
            <a:extLst>
              <a:ext uri="{FF2B5EF4-FFF2-40B4-BE49-F238E27FC236}">
                <a16:creationId xmlns:a16="http://schemas.microsoft.com/office/drawing/2014/main" id="{B0FF3128-864D-B405-0B2D-488E7575F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995" y="3282696"/>
            <a:ext cx="4402836" cy="293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BFCCC8-6E2B-A7D9-40ED-BD80F9D8DE39}"/>
              </a:ext>
            </a:extLst>
          </p:cNvPr>
          <p:cNvSpPr/>
          <p:nvPr/>
        </p:nvSpPr>
        <p:spPr>
          <a:xfrm>
            <a:off x="6825994" y="3282696"/>
            <a:ext cx="2199134" cy="1353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Anak </a:t>
            </a:r>
            <a:r>
              <a:rPr lang="en-US" sz="2000" b="1" dirty="0" err="1">
                <a:solidFill>
                  <a:schemeClr val="bg1"/>
                </a:solidFill>
              </a:rPr>
              <a:t>Lagi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Nganggur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gaada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kerjaan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  <a:endParaRPr lang="en-ID" sz="20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5EC7D9-7A9A-736F-65F8-ADB436E01FB1}"/>
              </a:ext>
            </a:extLst>
          </p:cNvPr>
          <p:cNvSpPr/>
          <p:nvPr/>
        </p:nvSpPr>
        <p:spPr>
          <a:xfrm>
            <a:off x="6825994" y="4773168"/>
            <a:ext cx="2199134" cy="1353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Anak </a:t>
            </a:r>
            <a:r>
              <a:rPr lang="en-US" sz="2000" b="1" dirty="0" err="1">
                <a:solidFill>
                  <a:schemeClr val="bg1"/>
                </a:solidFill>
              </a:rPr>
              <a:t>Lagi</a:t>
            </a:r>
            <a:r>
              <a:rPr lang="en-US" sz="2000" b="1" dirty="0">
                <a:solidFill>
                  <a:schemeClr val="bg1"/>
                </a:solidFill>
              </a:rPr>
              <a:t> Push </a:t>
            </a:r>
            <a:r>
              <a:rPr lang="en-US" sz="2000" b="1" dirty="0" err="1">
                <a:solidFill>
                  <a:schemeClr val="bg1"/>
                </a:solidFill>
              </a:rPr>
              <a:t>Emel</a:t>
            </a:r>
            <a:r>
              <a:rPr lang="en-US" sz="2000" b="1" dirty="0">
                <a:solidFill>
                  <a:schemeClr val="bg1"/>
                </a:solidFill>
              </a:rPr>
              <a:t> / </a:t>
            </a:r>
            <a:r>
              <a:rPr lang="en-US" sz="2000" b="1" dirty="0" err="1">
                <a:solidFill>
                  <a:schemeClr val="bg1"/>
                </a:solidFill>
              </a:rPr>
              <a:t>Ngerjain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Sesuatu</a:t>
            </a:r>
            <a:endParaRPr lang="en-ID" sz="20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C589C2-176D-0CA0-37F8-9151042E366E}"/>
              </a:ext>
            </a:extLst>
          </p:cNvPr>
          <p:cNvSpPr/>
          <p:nvPr/>
        </p:nvSpPr>
        <p:spPr>
          <a:xfrm>
            <a:off x="9099306" y="3879308"/>
            <a:ext cx="2199134" cy="1353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Aku Diam</a:t>
            </a:r>
            <a:endParaRPr lang="en-ID" sz="3600" b="1" dirty="0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BEE94F-ACC8-3766-0976-5FA25C691C10}"/>
              </a:ext>
            </a:extLst>
          </p:cNvPr>
          <p:cNvSpPr/>
          <p:nvPr/>
        </p:nvSpPr>
        <p:spPr>
          <a:xfrm>
            <a:off x="9099306" y="5232620"/>
            <a:ext cx="2199134" cy="1353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Waktunya</a:t>
            </a:r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b="1" dirty="0" err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Disuruh</a:t>
            </a:r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b="1" dirty="0" err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Suruh</a:t>
            </a:r>
            <a:endParaRPr lang="en-ID" b="1" dirty="0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D41A1-AF38-AA97-B7E1-E87A416C934B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22A4D0F-98DA-75CC-4D2D-CB570074278E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82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Apa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itu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80"/>
            <a:ext cx="101739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latin typeface="LM Roman 10" panose="00000500000000000000" pitchFamily="50" charset="0"/>
              </a:rPr>
              <a:t>Dari </a:t>
            </a:r>
            <a:r>
              <a:rPr lang="en-US" sz="2800" b="1" dirty="0" err="1">
                <a:latin typeface="LM Roman 10" panose="00000500000000000000" pitchFamily="50" charset="0"/>
              </a:rPr>
              <a:t>Contoh</a:t>
            </a:r>
            <a:r>
              <a:rPr lang="en-US" sz="2800" b="1" dirty="0">
                <a:latin typeface="LM Roman 10" panose="00000500000000000000" pitchFamily="50" charset="0"/>
              </a:rPr>
              <a:t> di </a:t>
            </a:r>
            <a:r>
              <a:rPr lang="en-US" sz="2800" b="1" dirty="0" err="1">
                <a:latin typeface="LM Roman 10" panose="00000500000000000000" pitchFamily="50" charset="0"/>
              </a:rPr>
              <a:t>atas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menilai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bahwa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Ibunya</a:t>
            </a:r>
            <a:r>
              <a:rPr lang="en-US" sz="2800" b="1" dirty="0">
                <a:latin typeface="LM Roman 10" panose="00000500000000000000" pitchFamily="50" charset="0"/>
              </a:rPr>
              <a:t> Ani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Memberikan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kepada</a:t>
            </a:r>
            <a:r>
              <a:rPr lang="en-US" sz="2800" b="1" dirty="0">
                <a:latin typeface="LM Roman 10" panose="00000500000000000000" pitchFamily="50" charset="0"/>
              </a:rPr>
              <a:t> Ani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melakukan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suatu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pekerjaan</a:t>
            </a:r>
            <a:endParaRPr lang="en-US" sz="2800" b="1" dirty="0">
              <a:latin typeface="LM Roman 10" panose="000005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Pekerjaan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dilakukan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berulang</a:t>
            </a:r>
            <a:r>
              <a:rPr lang="en-US" sz="2800" b="1" dirty="0">
                <a:latin typeface="LM Roman 10" panose="00000500000000000000" pitchFamily="50" charset="0"/>
              </a:rPr>
              <a:t> kali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16F024-8842-8FC3-8F85-7AFBF3110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998" y="3390307"/>
            <a:ext cx="2188130" cy="214523"/>
          </a:xfrm>
          <a:prstGeom prst="rect">
            <a:avLst/>
          </a:prstGeom>
        </p:spPr>
      </p:pic>
      <p:pic>
        <p:nvPicPr>
          <p:cNvPr id="2050" name="Picture 2" descr="Kiat Menjadi Ibu Rumah Tangga yang Penuh Percaya Diri - Suara Muslim">
            <a:extLst>
              <a:ext uri="{FF2B5EF4-FFF2-40B4-BE49-F238E27FC236}">
                <a16:creationId xmlns:a16="http://schemas.microsoft.com/office/drawing/2014/main" id="{C1730476-3C3D-F4B8-F5C3-3D39B9020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16" y="4323991"/>
            <a:ext cx="2886264" cy="180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A545F1AB-A5E1-FBDA-5F1B-9D02CA66273D}"/>
              </a:ext>
            </a:extLst>
          </p:cNvPr>
          <p:cNvSpPr/>
          <p:nvPr/>
        </p:nvSpPr>
        <p:spPr>
          <a:xfrm>
            <a:off x="3599819" y="4203736"/>
            <a:ext cx="2542032" cy="1069848"/>
          </a:xfrm>
          <a:prstGeom prst="cloudCallou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MY GIRL DO THIS….</a:t>
            </a:r>
            <a:endParaRPr lang="en-ID" sz="24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40D7A-4705-9A7D-908D-78582FCA7C83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LM Roman 10" panose="00000500000000000000" pitchFamily="50" charset="0"/>
              </a:rPr>
              <a:t>Created With Love By : Abdan Hafidz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2C46C80-AEF8-DB9C-E6BE-627177887313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7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6147</TotalTime>
  <Words>3824</Words>
  <Application>Microsoft Office PowerPoint</Application>
  <PresentationFormat>Widescreen</PresentationFormat>
  <Paragraphs>639</Paragraphs>
  <Slides>76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Calibri</vt:lpstr>
      <vt:lpstr>LM Roman 10</vt:lpstr>
      <vt:lpstr>Calibri Light</vt:lpstr>
      <vt:lpstr>Courier New</vt:lpstr>
      <vt:lpstr>Arial</vt:lpstr>
      <vt:lpstr>Office Theme</vt:lpstr>
      <vt:lpstr>Pemrograman Dasar dan Pengantar Algoritma. (Python Edition)</vt:lpstr>
      <vt:lpstr>Kenalan Dikit</vt:lpstr>
      <vt:lpstr>List of Contents</vt:lpstr>
      <vt:lpstr>Disclaimer</vt:lpstr>
      <vt:lpstr>01</vt:lpstr>
      <vt:lpstr>Kenapa harus belajar Pemrograman?</vt:lpstr>
      <vt:lpstr>Yaudah Kita  Pelajarin aja ya Pelan Pelan</vt:lpstr>
      <vt:lpstr>Apa itu Pemrograman?</vt:lpstr>
      <vt:lpstr>Apa itu Pemrograman?</vt:lpstr>
      <vt:lpstr>Apa itu Pemrograman?</vt:lpstr>
      <vt:lpstr>Apa itu Pemrograman?</vt:lpstr>
      <vt:lpstr>Apa itu Pemrograman?</vt:lpstr>
      <vt:lpstr>Bagaimana Cara Memprogram?</vt:lpstr>
      <vt:lpstr>Coding</vt:lpstr>
      <vt:lpstr>Coding Vs Programming</vt:lpstr>
      <vt:lpstr>Coding Vs Programming</vt:lpstr>
      <vt:lpstr>Bagaimana Cara Memprogram?</vt:lpstr>
      <vt:lpstr>Bagaimana Cara Memprogram?</vt:lpstr>
      <vt:lpstr>Bahasa Pemrograman</vt:lpstr>
      <vt:lpstr>Bahasa Pemrograman</vt:lpstr>
      <vt:lpstr>Bahasa Pemrograman</vt:lpstr>
      <vt:lpstr>Bahasa Pemrograman</vt:lpstr>
      <vt:lpstr>Bahasa Pemrograman</vt:lpstr>
      <vt:lpstr>Bahasa Pemrograman</vt:lpstr>
      <vt:lpstr>Bahasa Pemrograman</vt:lpstr>
      <vt:lpstr>Compiler</vt:lpstr>
      <vt:lpstr>Compiler</vt:lpstr>
      <vt:lpstr>Compiler</vt:lpstr>
      <vt:lpstr>Interpreter</vt:lpstr>
      <vt:lpstr>IDE (Integrated Development Env.)</vt:lpstr>
      <vt:lpstr>IDE (Integrated Development Env.)</vt:lpstr>
      <vt:lpstr>02</vt:lpstr>
      <vt:lpstr>PowerPoint Presentation</vt:lpstr>
      <vt:lpstr>Persiapan dan Instalasi</vt:lpstr>
      <vt:lpstr>Lanjut …. </vt:lpstr>
      <vt:lpstr>2.1</vt:lpstr>
      <vt:lpstr>Struktur Dasar Python</vt:lpstr>
      <vt:lpstr>Struktur Dasar Python</vt:lpstr>
      <vt:lpstr>Struktur Dasar Python</vt:lpstr>
      <vt:lpstr>Struktur Dasar Python</vt:lpstr>
      <vt:lpstr>2.2</vt:lpstr>
      <vt:lpstr>Variabel</vt:lpstr>
      <vt:lpstr>Variabel</vt:lpstr>
      <vt:lpstr>Tipe Data</vt:lpstr>
      <vt:lpstr>Tipe Data</vt:lpstr>
      <vt:lpstr>2.3</vt:lpstr>
      <vt:lpstr>Deklarasi Variabel</vt:lpstr>
      <vt:lpstr>Assignment</vt:lpstr>
      <vt:lpstr>Assignment</vt:lpstr>
      <vt:lpstr>Assignment</vt:lpstr>
      <vt:lpstr>Assignment</vt:lpstr>
      <vt:lpstr>Keluaran</vt:lpstr>
      <vt:lpstr>Keluaran</vt:lpstr>
      <vt:lpstr>Keluaran</vt:lpstr>
      <vt:lpstr>Keluaran</vt:lpstr>
      <vt:lpstr>Keluaran</vt:lpstr>
      <vt:lpstr>Masukan</vt:lpstr>
      <vt:lpstr>Masukan</vt:lpstr>
      <vt:lpstr>Masukan</vt:lpstr>
      <vt:lpstr>Masukan</vt:lpstr>
      <vt:lpstr>Masukan</vt:lpstr>
      <vt:lpstr>Input Map</vt:lpstr>
      <vt:lpstr>Operator Python</vt:lpstr>
      <vt:lpstr>Increament - Decreament</vt:lpstr>
      <vt:lpstr>Increament - Decreament</vt:lpstr>
      <vt:lpstr>Latihan Dulu Brow</vt:lpstr>
      <vt:lpstr>2.4</vt:lpstr>
      <vt:lpstr>Percabangan</vt:lpstr>
      <vt:lpstr>if-else</vt:lpstr>
      <vt:lpstr>if-else</vt:lpstr>
      <vt:lpstr>if-elif</vt:lpstr>
      <vt:lpstr>if-elseif</vt:lpstr>
      <vt:lpstr>Nested if</vt:lpstr>
      <vt:lpstr>Clean Logical Nested If</vt:lpstr>
      <vt:lpstr>Logic Operator</vt:lpstr>
      <vt:lpstr>Latihan Dulu Brow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Pasti Lolos UTBK 2024</dc:title>
  <dc:creator>fa506ihrb.r5@outlook.co.id</dc:creator>
  <cp:lastModifiedBy>Abdan Hafidz</cp:lastModifiedBy>
  <cp:revision>16</cp:revision>
  <dcterms:created xsi:type="dcterms:W3CDTF">2023-08-28T06:58:09Z</dcterms:created>
  <dcterms:modified xsi:type="dcterms:W3CDTF">2024-08-30T20:18:57Z</dcterms:modified>
</cp:coreProperties>
</file>